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4" r:id="rId3"/>
    <p:sldId id="263" r:id="rId4"/>
    <p:sldId id="268" r:id="rId5"/>
    <p:sldId id="269" r:id="rId6"/>
    <p:sldId id="271" r:id="rId7"/>
    <p:sldId id="275" r:id="rId8"/>
    <p:sldId id="272" r:id="rId9"/>
    <p:sldId id="273" r:id="rId10"/>
    <p:sldId id="276" r:id="rId11"/>
    <p:sldId id="266" r:id="rId12"/>
    <p:sldId id="257" r:id="rId13"/>
    <p:sldId id="264" r:id="rId14"/>
    <p:sldId id="265" r:id="rId15"/>
    <p:sldId id="277" r:id="rId16"/>
    <p:sldId id="261"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94660"/>
  </p:normalViewPr>
  <p:slideViewPr>
    <p:cSldViewPr>
      <p:cViewPr varScale="1">
        <p:scale>
          <a:sx n="64" d="100"/>
          <a:sy n="64" d="100"/>
        </p:scale>
        <p:origin x="1356"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20" name="Footer Placeholder 19"/>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E4B55AA1-1D9D-48C1-BAB1-9D86372FA938}" type="slidenum">
              <a:rPr lang="en-US" smtClean="0"/>
              <a:t>‹#›</a:t>
            </a:fld>
            <a:endParaRPr lang="en-US" dirty="0"/>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55AA1-1D9D-48C1-BAB1-9D86372FA93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55AA1-1D9D-48C1-BAB1-9D86372FA93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55AA1-1D9D-48C1-BAB1-9D86372FA93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55AA1-1D9D-48C1-BAB1-9D86372FA938}" type="slidenum">
              <a:rPr lang="en-US" smtClean="0"/>
              <a:t>‹#›</a:t>
            </a:fld>
            <a:endParaRPr lang="en-US" dirty="0"/>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B55AA1-1D9D-48C1-BAB1-9D86372FA93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B55AA1-1D9D-48C1-BAB1-9D86372FA93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B55AA1-1D9D-48C1-BAB1-9D86372FA93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Date Placeholder 1"/>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4B55AA1-1D9D-48C1-BAB1-9D86372FA938}" type="slidenum">
              <a:rPr lang="en-US" smtClean="0"/>
              <a:t>‹#›</a:t>
            </a:fld>
            <a:endParaRPr lang="en-US" dirty="0"/>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B55AA1-1D9D-48C1-BAB1-9D86372FA93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3020AF71-04F2-4889-9711-2909139383A8}" type="datetimeFigureOut">
              <a:rPr lang="en-US" smtClean="0"/>
              <a:t>10/6/2019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B55AA1-1D9D-48C1-BAB1-9D86372FA938}" type="slidenum">
              <a:rPr lang="en-US" smtClean="0"/>
              <a:t>‹#›</a:t>
            </a:fld>
            <a:endParaRPr lang="en-US" dirty="0"/>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dirty="0"/>
              <a:t>Click icon to add picture</a:t>
            </a:r>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3020AF71-04F2-4889-9711-2909139383A8}" type="datetimeFigureOut">
              <a:rPr lang="en-US" smtClean="0"/>
              <a:t>10/6/2019</a:t>
            </a:fld>
            <a:endParaRPr lang="en-US" dirty="0"/>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E4B55AA1-1D9D-48C1-BAB1-9D86372FA938}" type="slidenum">
              <a:rPr lang="en-US" smtClean="0"/>
              <a:t>‹#›</a:t>
            </a:fld>
            <a:endParaRPr lang="en-US" dirty="0"/>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latin typeface="Times New Roman" panose="02020603050405020304" pitchFamily="18" charset="0"/>
                <a:cs typeface="Times New Roman" panose="02020603050405020304" pitchFamily="18" charset="0"/>
              </a:rPr>
              <a:t>RWIEF</a:t>
            </a:r>
          </a:p>
        </p:txBody>
      </p:sp>
      <p:sp>
        <p:nvSpPr>
          <p:cNvPr id="3" name="Subtitle 2"/>
          <p:cNvSpPr>
            <a:spLocks noGrp="1"/>
          </p:cNvSpPr>
          <p:nvPr>
            <p:ph type="subTitle" idx="1"/>
          </p:nvPr>
        </p:nvSpPr>
        <p:spPr>
          <a:xfrm>
            <a:off x="1447800" y="2133600"/>
            <a:ext cx="7406640" cy="1883736"/>
          </a:xfrm>
        </p:spPr>
        <p:txBody>
          <a:bodyPr>
            <a:normAutofit/>
          </a:bodyPr>
          <a:lstStyle/>
          <a:p>
            <a:pPr algn="r"/>
            <a:r>
              <a:rPr lang="en-US" sz="3200" dirty="0">
                <a:latin typeface="Times New Roman" panose="02020603050405020304" pitchFamily="18" charset="0"/>
                <a:cs typeface="Times New Roman" panose="02020603050405020304" pitchFamily="18" charset="0"/>
              </a:rPr>
              <a:t>RIGHT OF WAY INTERNATIONAL</a:t>
            </a:r>
          </a:p>
          <a:p>
            <a:pPr algn="r"/>
            <a:r>
              <a:rPr lang="en-US" sz="3200" dirty="0">
                <a:latin typeface="Times New Roman" panose="02020603050405020304" pitchFamily="18" charset="0"/>
                <a:cs typeface="Times New Roman" panose="02020603050405020304" pitchFamily="18" charset="0"/>
              </a:rPr>
              <a:t>	EDUCATION FOUNDATION</a:t>
            </a:r>
          </a:p>
          <a:p>
            <a:pPr algn="r"/>
            <a:r>
              <a:rPr lang="en-US" sz="3200" dirty="0">
                <a:latin typeface="Times New Roman" panose="02020603050405020304" pitchFamily="18" charset="0"/>
                <a:cs typeface="Times New Roman" panose="02020603050405020304" pitchFamily="18" charset="0"/>
              </a:rPr>
              <a:t>			2019 FALL FORUM</a:t>
            </a:r>
          </a:p>
          <a:p>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3886200"/>
            <a:ext cx="4419600" cy="2777653"/>
          </a:xfrm>
          <a:prstGeom prst="rect">
            <a:avLst/>
          </a:prstGeom>
        </p:spPr>
      </p:pic>
    </p:spTree>
    <p:extLst>
      <p:ext uri="{BB962C8B-B14F-4D97-AF65-F5344CB8AC3E}">
        <p14:creationId xmlns:p14="http://schemas.microsoft.com/office/powerpoint/2010/main" val="4247329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9B25-F449-45E5-95B9-5CBA947F776A}"/>
              </a:ext>
            </a:extLst>
          </p:cNvPr>
          <p:cNvSpPr>
            <a:spLocks noGrp="1"/>
          </p:cNvSpPr>
          <p:nvPr>
            <p:ph type="title"/>
          </p:nvPr>
        </p:nvSpPr>
        <p:spPr/>
        <p:txBody>
          <a:bodyPr>
            <a:normAutofit/>
          </a:bodyPr>
          <a:lstStyle/>
          <a:p>
            <a:r>
              <a:rPr lang="en-US" dirty="0"/>
              <a:t>THANKS </a:t>
            </a:r>
            <a:r>
              <a:rPr lang="en-US"/>
              <a:t>TO MNE SPONSORS</a:t>
            </a:r>
            <a:endParaRPr lang="en-US" dirty="0"/>
          </a:p>
        </p:txBody>
      </p:sp>
      <p:graphicFrame>
        <p:nvGraphicFramePr>
          <p:cNvPr id="4" name="Object 3">
            <a:extLst>
              <a:ext uri="{FF2B5EF4-FFF2-40B4-BE49-F238E27FC236}">
                <a16:creationId xmlns:a16="http://schemas.microsoft.com/office/drawing/2014/main" id="{9DEC03FD-36E1-40E9-A1A7-514B0AE4156D}"/>
              </a:ext>
            </a:extLst>
          </p:cNvPr>
          <p:cNvGraphicFramePr>
            <a:graphicFrameLocks noChangeAspect="1"/>
          </p:cNvGraphicFramePr>
          <p:nvPr>
            <p:extLst>
              <p:ext uri="{D42A27DB-BD31-4B8C-83A1-F6EECF244321}">
                <p14:modId xmlns:p14="http://schemas.microsoft.com/office/powerpoint/2010/main" val="3128998453"/>
              </p:ext>
            </p:extLst>
          </p:nvPr>
        </p:nvGraphicFramePr>
        <p:xfrm>
          <a:off x="1828800" y="1295399"/>
          <a:ext cx="6477000" cy="5273675"/>
        </p:xfrm>
        <a:graphic>
          <a:graphicData uri="http://schemas.openxmlformats.org/presentationml/2006/ole">
            <mc:AlternateContent xmlns:mc="http://schemas.openxmlformats.org/markup-compatibility/2006">
              <mc:Choice xmlns:v="urn:schemas-microsoft-com:vml" Requires="v">
                <p:oleObj spid="_x0000_s2072" name="Document" r:id="rId3" imgW="6424995" imgH="6280090" progId="Word.Document.12">
                  <p:embed/>
                </p:oleObj>
              </mc:Choice>
              <mc:Fallback>
                <p:oleObj name="Document" r:id="rId3" imgW="6424995" imgH="6280090" progId="Word.Document.12">
                  <p:embed/>
                  <p:pic>
                    <p:nvPicPr>
                      <p:cNvPr id="0" name=""/>
                      <p:cNvPicPr/>
                      <p:nvPr/>
                    </p:nvPicPr>
                    <p:blipFill>
                      <a:blip r:embed="rId4"/>
                      <a:stretch>
                        <a:fillRect/>
                      </a:stretch>
                    </p:blipFill>
                    <p:spPr>
                      <a:xfrm>
                        <a:off x="1828800" y="1295399"/>
                        <a:ext cx="6477000" cy="5273675"/>
                      </a:xfrm>
                      <a:prstGeom prst="rect">
                        <a:avLst/>
                      </a:prstGeom>
                    </p:spPr>
                  </p:pic>
                </p:oleObj>
              </mc:Fallback>
            </mc:AlternateContent>
          </a:graphicData>
        </a:graphic>
      </p:graphicFrame>
    </p:spTree>
    <p:extLst>
      <p:ext uri="{BB962C8B-B14F-4D97-AF65-F5344CB8AC3E}">
        <p14:creationId xmlns:p14="http://schemas.microsoft.com/office/powerpoint/2010/main" val="729112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78F7-DB9D-41B2-8475-D6E7BEA2D303}"/>
              </a:ext>
            </a:extLst>
          </p:cNvPr>
          <p:cNvSpPr>
            <a:spLocks noGrp="1"/>
          </p:cNvSpPr>
          <p:nvPr>
            <p:ph type="title"/>
          </p:nvPr>
        </p:nvSpPr>
        <p:spPr/>
        <p:txBody>
          <a:bodyPr>
            <a:normAutofit fontScale="90000"/>
          </a:bodyPr>
          <a:lstStyle/>
          <a:p>
            <a:r>
              <a:rPr lang="en-US" dirty="0"/>
              <a:t>Ride For The</a:t>
            </a:r>
            <a:br>
              <a:rPr lang="en-US" dirty="0"/>
            </a:br>
            <a:r>
              <a:rPr lang="en-US" dirty="0"/>
              <a:t>	Foundation’s </a:t>
            </a:r>
            <a:r>
              <a:rPr lang="en-US" dirty="0" err="1"/>
              <a:t>FUNdraiser</a:t>
            </a:r>
            <a:endParaRPr lang="en-US" dirty="0"/>
          </a:p>
        </p:txBody>
      </p:sp>
      <p:sp>
        <p:nvSpPr>
          <p:cNvPr id="3" name="Content Placeholder 2">
            <a:extLst>
              <a:ext uri="{FF2B5EF4-FFF2-40B4-BE49-F238E27FC236}">
                <a16:creationId xmlns:a16="http://schemas.microsoft.com/office/drawing/2014/main" id="{04ABD94C-6924-456B-B09A-A66E0D7D5C8E}"/>
              </a:ext>
            </a:extLst>
          </p:cNvPr>
          <p:cNvSpPr>
            <a:spLocks noGrp="1"/>
          </p:cNvSpPr>
          <p:nvPr>
            <p:ph idx="1"/>
          </p:nvPr>
        </p:nvSpPr>
        <p:spPr>
          <a:xfrm>
            <a:off x="1219200" y="1524000"/>
            <a:ext cx="3943827" cy="5258436"/>
          </a:xfrm>
        </p:spPr>
        <p:txBody>
          <a:bodyPr>
            <a:normAutofit fontScale="92500" lnSpcReduction="10000"/>
          </a:bodyPr>
          <a:lstStyle/>
          <a:p>
            <a:pPr marL="82296" indent="0">
              <a:buNone/>
            </a:pPr>
            <a:r>
              <a:rPr lang="en-US" dirty="0"/>
              <a:t>Each year Steve Grandon hops on his Harley at conference close and rides to next year’s site. Conference attendees have a chance to win $1,000 guessing Steve’s trip mileage. This year’s winner is Chris Haller of Fort Worth, TX.</a:t>
            </a:r>
          </a:p>
          <a:p>
            <a:pPr marL="82296" indent="0">
              <a:buNone/>
            </a:pPr>
            <a:r>
              <a:rPr lang="en-US" dirty="0"/>
              <a:t>Thanks Steve and Hog!</a:t>
            </a:r>
          </a:p>
          <a:p>
            <a:pPr marL="82296" indent="0">
              <a:buNone/>
            </a:pPr>
            <a:endParaRPr lang="en-US" dirty="0"/>
          </a:p>
        </p:txBody>
      </p:sp>
      <p:pic>
        <p:nvPicPr>
          <p:cNvPr id="5" name="Picture 4">
            <a:extLst>
              <a:ext uri="{FF2B5EF4-FFF2-40B4-BE49-F238E27FC236}">
                <a16:creationId xmlns:a16="http://schemas.microsoft.com/office/drawing/2014/main" id="{BEA3D29D-CE0B-4850-AE1B-501D66921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1304" y="1539240"/>
            <a:ext cx="3943827" cy="5258436"/>
          </a:xfrm>
          <a:prstGeom prst="rect">
            <a:avLst/>
          </a:prstGeom>
        </p:spPr>
      </p:pic>
    </p:spTree>
    <p:extLst>
      <p:ext uri="{BB962C8B-B14F-4D97-AF65-F5344CB8AC3E}">
        <p14:creationId xmlns:p14="http://schemas.microsoft.com/office/powerpoint/2010/main" val="237982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2019 CONFERENCE</a:t>
            </a:r>
            <a:br>
              <a:rPr lang="en-US" dirty="0"/>
            </a:br>
            <a:r>
              <a:rPr lang="en-US" dirty="0"/>
              <a:t>	BY THE NUMBERS</a:t>
            </a:r>
          </a:p>
        </p:txBody>
      </p:sp>
      <p:sp>
        <p:nvSpPr>
          <p:cNvPr id="3" name="Content Placeholder 2"/>
          <p:cNvSpPr>
            <a:spLocks noGrp="1"/>
          </p:cNvSpPr>
          <p:nvPr>
            <p:ph idx="1"/>
          </p:nvPr>
        </p:nvSpPr>
        <p:spPr/>
        <p:txBody>
          <a:bodyPr/>
          <a:lstStyle/>
          <a:p>
            <a:endParaRPr lang="en-US" dirty="0"/>
          </a:p>
          <a:p>
            <a:r>
              <a:rPr lang="en-US" dirty="0"/>
              <a:t>Over 1,200 conference attendees</a:t>
            </a:r>
          </a:p>
          <a:p>
            <a:r>
              <a:rPr lang="en-US" dirty="0"/>
              <a:t>Over 700 Monday Night Event attendees</a:t>
            </a:r>
          </a:p>
          <a:p>
            <a:r>
              <a:rPr lang="en-US" dirty="0"/>
              <a:t>108 Rose City Classic golfers</a:t>
            </a:r>
          </a:p>
          <a:p>
            <a:r>
              <a:rPr lang="en-US" dirty="0"/>
              <a:t>$30,000 net proceeds from MNE</a:t>
            </a:r>
          </a:p>
          <a:p>
            <a:r>
              <a:rPr lang="en-US" dirty="0"/>
              <a:t>$20,000 net proceeds from golf tourney</a:t>
            </a:r>
          </a:p>
          <a:p>
            <a:r>
              <a:rPr lang="en-US" dirty="0"/>
              <a:t>$48,900 in donations/pledges at BOD</a:t>
            </a:r>
          </a:p>
          <a:p>
            <a:r>
              <a:rPr lang="en-US" dirty="0"/>
              <a:t>$98,900 EDUCATION FUNDS RAISED!</a:t>
            </a:r>
          </a:p>
        </p:txBody>
      </p:sp>
    </p:spTree>
    <p:extLst>
      <p:ext uri="{BB962C8B-B14F-4D97-AF65-F5344CB8AC3E}">
        <p14:creationId xmlns:p14="http://schemas.microsoft.com/office/powerpoint/2010/main" val="2605659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20/20 Vision Scholarship</a:t>
            </a:r>
          </a:p>
        </p:txBody>
      </p:sp>
      <p:sp>
        <p:nvSpPr>
          <p:cNvPr id="3" name="Content Placeholder 2"/>
          <p:cNvSpPr>
            <a:spLocks noGrp="1"/>
          </p:cNvSpPr>
          <p:nvPr>
            <p:ph idx="1"/>
          </p:nvPr>
        </p:nvSpPr>
        <p:spPr/>
        <p:txBody>
          <a:bodyPr>
            <a:normAutofit fontScale="92500" lnSpcReduction="20000"/>
          </a:bodyPr>
          <a:lstStyle/>
          <a:p>
            <a:r>
              <a:rPr lang="en-US" dirty="0"/>
              <a:t>Following the great success of the 40 For 40 Launching Careers Scholarship, RWIEF has created a new scholarship program.</a:t>
            </a:r>
          </a:p>
          <a:p>
            <a:r>
              <a:rPr lang="en-US" dirty="0"/>
              <a:t>The 20/20 Vision Scholarship targets individuals pursuing their RWA </a:t>
            </a:r>
            <a:r>
              <a:rPr lang="en-US" b="1" dirty="0"/>
              <a:t>and/or</a:t>
            </a:r>
            <a:r>
              <a:rPr lang="en-US" dirty="0"/>
              <a:t> RWP designations.</a:t>
            </a:r>
          </a:p>
          <a:p>
            <a:r>
              <a:rPr lang="en-US" dirty="0"/>
              <a:t>Two recipients selected from each region.</a:t>
            </a:r>
          </a:p>
          <a:p>
            <a:r>
              <a:rPr lang="en-US" dirty="0"/>
              <a:t>RWIEF will fund for three years, 7/1/20 to 6/30/23,committing up to $92,500.</a:t>
            </a:r>
          </a:p>
          <a:p>
            <a:r>
              <a:rPr lang="en-US" dirty="0"/>
              <a:t>IRWA will manage the program. Look for application notice at irwaonline.org and in </a:t>
            </a:r>
            <a:r>
              <a:rPr lang="en-US" i="1" dirty="0"/>
              <a:t>Right of Way Magazine</a:t>
            </a:r>
            <a:r>
              <a:rPr lang="en-US" dirty="0"/>
              <a:t>.</a:t>
            </a:r>
          </a:p>
        </p:txBody>
      </p:sp>
    </p:spTree>
    <p:extLst>
      <p:ext uri="{BB962C8B-B14F-4D97-AF65-F5344CB8AC3E}">
        <p14:creationId xmlns:p14="http://schemas.microsoft.com/office/powerpoint/2010/main" val="1618642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7303-6DFF-481F-BC7D-A4EC0C20B2FD}"/>
              </a:ext>
            </a:extLst>
          </p:cNvPr>
          <p:cNvSpPr>
            <a:spLocks noGrp="1"/>
          </p:cNvSpPr>
          <p:nvPr>
            <p:ph type="title"/>
          </p:nvPr>
        </p:nvSpPr>
        <p:spPr/>
        <p:txBody>
          <a:bodyPr/>
          <a:lstStyle/>
          <a:p>
            <a:r>
              <a:rPr lang="en-US" dirty="0"/>
              <a:t>Silent &amp; Live Auction</a:t>
            </a:r>
          </a:p>
        </p:txBody>
      </p:sp>
      <p:sp>
        <p:nvSpPr>
          <p:cNvPr id="3" name="Content Placeholder 2">
            <a:extLst>
              <a:ext uri="{FF2B5EF4-FFF2-40B4-BE49-F238E27FC236}">
                <a16:creationId xmlns:a16="http://schemas.microsoft.com/office/drawing/2014/main" id="{C766725F-F776-4020-B95E-5D1E58D288B5}"/>
              </a:ext>
            </a:extLst>
          </p:cNvPr>
          <p:cNvSpPr>
            <a:spLocks noGrp="1"/>
          </p:cNvSpPr>
          <p:nvPr>
            <p:ph idx="1"/>
          </p:nvPr>
        </p:nvSpPr>
        <p:spPr/>
        <p:txBody>
          <a:bodyPr>
            <a:normAutofit/>
          </a:bodyPr>
          <a:lstStyle/>
          <a:p>
            <a:r>
              <a:rPr lang="en-US" dirty="0"/>
              <a:t>Using </a:t>
            </a:r>
            <a:r>
              <a:rPr lang="en-US" dirty="0" err="1"/>
              <a:t>Handbid</a:t>
            </a:r>
            <a:r>
              <a:rPr lang="en-US" dirty="0"/>
              <a:t> for our silent auction, we can open bidding prior to the conference. Chapters and Regions need to decide now what item they will send for the coming auction.  We need item photo and description by Spring Forum 2020.</a:t>
            </a:r>
          </a:p>
          <a:p>
            <a:r>
              <a:rPr lang="en-US" dirty="0"/>
              <a:t>Live auction will be held during MNE.</a:t>
            </a:r>
          </a:p>
          <a:p>
            <a:r>
              <a:rPr lang="en-US" dirty="0"/>
              <a:t>All items must be shipped to conference site no later than June 1, 2020.</a:t>
            </a:r>
          </a:p>
        </p:txBody>
      </p:sp>
    </p:spTree>
    <p:extLst>
      <p:ext uri="{BB962C8B-B14F-4D97-AF65-F5344CB8AC3E}">
        <p14:creationId xmlns:p14="http://schemas.microsoft.com/office/powerpoint/2010/main" val="2043577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FE50-550F-4713-B36A-178711DD47C2}"/>
              </a:ext>
            </a:extLst>
          </p:cNvPr>
          <p:cNvSpPr>
            <a:spLocks noGrp="1"/>
          </p:cNvSpPr>
          <p:nvPr>
            <p:ph type="title"/>
          </p:nvPr>
        </p:nvSpPr>
        <p:spPr>
          <a:xfrm rot="16200000">
            <a:off x="-348996" y="2863596"/>
            <a:ext cx="4126992" cy="1143000"/>
          </a:xfrm>
        </p:spPr>
        <p:txBody>
          <a:bodyPr>
            <a:normAutofit/>
          </a:bodyPr>
          <a:lstStyle/>
          <a:p>
            <a:pPr algn="ctr"/>
            <a:r>
              <a:rPr lang="en-US" sz="4400" dirty="0"/>
              <a:t>Auction</a:t>
            </a:r>
            <a:r>
              <a:rPr lang="en-US" dirty="0"/>
              <a:t> </a:t>
            </a:r>
            <a:r>
              <a:rPr lang="en-US" sz="4400" dirty="0"/>
              <a:t>Flyer</a:t>
            </a:r>
          </a:p>
        </p:txBody>
      </p:sp>
      <p:graphicFrame>
        <p:nvGraphicFramePr>
          <p:cNvPr id="5" name="Content Placeholder 4">
            <a:extLst>
              <a:ext uri="{FF2B5EF4-FFF2-40B4-BE49-F238E27FC236}">
                <a16:creationId xmlns:a16="http://schemas.microsoft.com/office/drawing/2014/main" id="{5265CB0E-B2D3-4F53-8510-B43A9AEBE4F3}"/>
              </a:ext>
            </a:extLst>
          </p:cNvPr>
          <p:cNvGraphicFramePr>
            <a:graphicFrameLocks noGrp="1" noChangeAspect="1"/>
          </p:cNvGraphicFramePr>
          <p:nvPr>
            <p:ph idx="1"/>
            <p:extLst>
              <p:ext uri="{D42A27DB-BD31-4B8C-83A1-F6EECF244321}">
                <p14:modId xmlns:p14="http://schemas.microsoft.com/office/powerpoint/2010/main" val="1289183046"/>
              </p:ext>
            </p:extLst>
          </p:nvPr>
        </p:nvGraphicFramePr>
        <p:xfrm>
          <a:off x="2743200" y="-20997"/>
          <a:ext cx="5867400" cy="6853104"/>
        </p:xfrm>
        <a:graphic>
          <a:graphicData uri="http://schemas.openxmlformats.org/presentationml/2006/ole">
            <mc:AlternateContent xmlns:mc="http://schemas.openxmlformats.org/markup-compatibility/2006">
              <mc:Choice xmlns:v="urn:schemas-microsoft-com:vml" Requires="v">
                <p:oleObj spid="_x0000_s4104" name="Acrobat Document" r:id="rId3" imgW="5829210" imgH="7543564" progId="Acrobat.Document.11">
                  <p:embed/>
                </p:oleObj>
              </mc:Choice>
              <mc:Fallback>
                <p:oleObj name="Acrobat Document" r:id="rId3" imgW="5829210" imgH="7543564" progId="Acrobat.Document.11">
                  <p:embed/>
                  <p:pic>
                    <p:nvPicPr>
                      <p:cNvPr id="0" name=""/>
                      <p:cNvPicPr/>
                      <p:nvPr/>
                    </p:nvPicPr>
                    <p:blipFill>
                      <a:blip r:embed="rId4"/>
                      <a:stretch>
                        <a:fillRect/>
                      </a:stretch>
                    </p:blipFill>
                    <p:spPr>
                      <a:xfrm>
                        <a:off x="2743200" y="-20997"/>
                        <a:ext cx="5867400" cy="6853104"/>
                      </a:xfrm>
                      <a:prstGeom prst="rect">
                        <a:avLst/>
                      </a:prstGeom>
                    </p:spPr>
                  </p:pic>
                </p:oleObj>
              </mc:Fallback>
            </mc:AlternateContent>
          </a:graphicData>
        </a:graphic>
      </p:graphicFrame>
    </p:spTree>
    <p:extLst>
      <p:ext uri="{BB962C8B-B14F-4D97-AF65-F5344CB8AC3E}">
        <p14:creationId xmlns:p14="http://schemas.microsoft.com/office/powerpoint/2010/main" val="2820523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SEE YOU IN MINNEAPOLIS!</a:t>
            </a:r>
            <a:br>
              <a:rPr lang="en-US" dirty="0"/>
            </a:br>
            <a:r>
              <a:rPr lang="en-US" dirty="0"/>
              <a:t>	June 21-24, 2020</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67245" y="1676400"/>
            <a:ext cx="7400109" cy="4933406"/>
          </a:xfrm>
        </p:spPr>
      </p:pic>
    </p:spTree>
    <p:extLst>
      <p:ext uri="{BB962C8B-B14F-4D97-AF65-F5344CB8AC3E}">
        <p14:creationId xmlns:p14="http://schemas.microsoft.com/office/powerpoint/2010/main" val="4232959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7034-4354-4F01-8E7A-8D2255D1AF82}"/>
              </a:ext>
            </a:extLst>
          </p:cNvPr>
          <p:cNvSpPr>
            <a:spLocks noGrp="1"/>
          </p:cNvSpPr>
          <p:nvPr>
            <p:ph type="title"/>
          </p:nvPr>
        </p:nvSpPr>
        <p:spPr/>
        <p:txBody>
          <a:bodyPr/>
          <a:lstStyle/>
          <a:p>
            <a:r>
              <a:rPr lang="en-US" dirty="0"/>
              <a:t>THANK YOU PORTLAND!</a:t>
            </a:r>
          </a:p>
        </p:txBody>
      </p:sp>
      <p:pic>
        <p:nvPicPr>
          <p:cNvPr id="5" name="Content Placeholder 4" descr="A picture containing tree, outdoor, building&#10;&#10;Description automatically generated">
            <a:extLst>
              <a:ext uri="{FF2B5EF4-FFF2-40B4-BE49-F238E27FC236}">
                <a16:creationId xmlns:a16="http://schemas.microsoft.com/office/drawing/2014/main" id="{8697D69F-8966-4481-89E3-B8058FE224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3213" y="1417638"/>
            <a:ext cx="7112043" cy="4695168"/>
          </a:xfrm>
        </p:spPr>
      </p:pic>
    </p:spTree>
    <p:extLst>
      <p:ext uri="{BB962C8B-B14F-4D97-AF65-F5344CB8AC3E}">
        <p14:creationId xmlns:p14="http://schemas.microsoft.com/office/powerpoint/2010/main" val="69085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dirty="0"/>
              <a:t>ROSE CITY CLASSIC</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402080" y="914400"/>
            <a:ext cx="3901440" cy="292608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4821230" y="1819276"/>
            <a:ext cx="4800601" cy="36004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71600" y="3886200"/>
            <a:ext cx="3904488" cy="2928366"/>
          </a:xfrm>
          <a:prstGeom prst="rect">
            <a:avLst/>
          </a:prstGeom>
        </p:spPr>
      </p:pic>
    </p:spTree>
    <p:extLst>
      <p:ext uri="{BB962C8B-B14F-4D97-AF65-F5344CB8AC3E}">
        <p14:creationId xmlns:p14="http://schemas.microsoft.com/office/powerpoint/2010/main" val="524593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dirty="0"/>
              <a:t>ROSE CITY CLASSIC</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402080" y="914400"/>
            <a:ext cx="3901440" cy="292608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4802252" y="1895857"/>
            <a:ext cx="4803647" cy="36027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71600" y="3886200"/>
            <a:ext cx="3904488" cy="2928366"/>
          </a:xfrm>
          <a:prstGeom prst="rect">
            <a:avLst/>
          </a:prstGeom>
        </p:spPr>
      </p:pic>
    </p:spTree>
    <p:extLst>
      <p:ext uri="{BB962C8B-B14F-4D97-AF65-F5344CB8AC3E}">
        <p14:creationId xmlns:p14="http://schemas.microsoft.com/office/powerpoint/2010/main" val="340540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dirty="0"/>
              <a:t>ROSE CITY CLASSIC</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402080" y="1066801"/>
            <a:ext cx="3904488" cy="277584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4804919" y="1819280"/>
            <a:ext cx="4800597" cy="360044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71600" y="3886200"/>
            <a:ext cx="3904488" cy="2928366"/>
          </a:xfrm>
          <a:prstGeom prst="rect">
            <a:avLst/>
          </a:prstGeom>
        </p:spPr>
      </p:pic>
    </p:spTree>
    <p:extLst>
      <p:ext uri="{BB962C8B-B14F-4D97-AF65-F5344CB8AC3E}">
        <p14:creationId xmlns:p14="http://schemas.microsoft.com/office/powerpoint/2010/main" val="1683263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F349-5705-4F48-AA06-CD4AEEA1A29B}"/>
              </a:ext>
            </a:extLst>
          </p:cNvPr>
          <p:cNvSpPr>
            <a:spLocks noGrp="1"/>
          </p:cNvSpPr>
          <p:nvPr>
            <p:ph type="title"/>
          </p:nvPr>
        </p:nvSpPr>
        <p:spPr/>
        <p:txBody>
          <a:bodyPr/>
          <a:lstStyle/>
          <a:p>
            <a:r>
              <a:rPr lang="en-US" dirty="0"/>
              <a:t>AND OUR WINNERS</a:t>
            </a:r>
          </a:p>
        </p:txBody>
      </p:sp>
      <p:pic>
        <p:nvPicPr>
          <p:cNvPr id="5" name="Content Placeholder 4">
            <a:extLst>
              <a:ext uri="{FF2B5EF4-FFF2-40B4-BE49-F238E27FC236}">
                <a16:creationId xmlns:a16="http://schemas.microsoft.com/office/drawing/2014/main" id="{EA40F7C9-1BA9-4E50-AED4-01394D68F99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36543" y="4057651"/>
            <a:ext cx="3733799" cy="2800349"/>
          </a:xfrm>
        </p:spPr>
      </p:pic>
      <p:pic>
        <p:nvPicPr>
          <p:cNvPr id="7" name="Picture 6" descr="A group of people posing for the camera&#10;&#10;Description automatically generated">
            <a:extLst>
              <a:ext uri="{FF2B5EF4-FFF2-40B4-BE49-F238E27FC236}">
                <a16:creationId xmlns:a16="http://schemas.microsoft.com/office/drawing/2014/main" id="{FBFA32C9-AD2B-4A40-8FEB-EAFBFC7B4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339" y="1460360"/>
            <a:ext cx="3767835" cy="2825877"/>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D2A531DE-D3BF-446F-95CE-0F023952DC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2345" y="1303439"/>
            <a:ext cx="3869085" cy="2800349"/>
          </a:xfrm>
          <a:prstGeom prst="rect">
            <a:avLst/>
          </a:prstGeom>
        </p:spPr>
      </p:pic>
    </p:spTree>
    <p:extLst>
      <p:ext uri="{BB962C8B-B14F-4D97-AF65-F5344CB8AC3E}">
        <p14:creationId xmlns:p14="http://schemas.microsoft.com/office/powerpoint/2010/main" val="414876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9B25-F449-45E5-95B9-5CBA947F776A}"/>
              </a:ext>
            </a:extLst>
          </p:cNvPr>
          <p:cNvSpPr>
            <a:spLocks noGrp="1"/>
          </p:cNvSpPr>
          <p:nvPr>
            <p:ph type="title"/>
          </p:nvPr>
        </p:nvSpPr>
        <p:spPr/>
        <p:txBody>
          <a:bodyPr>
            <a:normAutofit fontScale="90000"/>
          </a:bodyPr>
          <a:lstStyle/>
          <a:p>
            <a:r>
              <a:rPr lang="en-US" dirty="0"/>
              <a:t>THANKS TO GOLF SPONSORS</a:t>
            </a:r>
          </a:p>
        </p:txBody>
      </p:sp>
      <p:graphicFrame>
        <p:nvGraphicFramePr>
          <p:cNvPr id="4" name="Object 3">
            <a:extLst>
              <a:ext uri="{FF2B5EF4-FFF2-40B4-BE49-F238E27FC236}">
                <a16:creationId xmlns:a16="http://schemas.microsoft.com/office/drawing/2014/main" id="{11A7E640-C5A2-47A2-9B2C-F60F29AD3FC6}"/>
              </a:ext>
            </a:extLst>
          </p:cNvPr>
          <p:cNvGraphicFramePr>
            <a:graphicFrameLocks noChangeAspect="1"/>
          </p:cNvGraphicFramePr>
          <p:nvPr>
            <p:extLst>
              <p:ext uri="{D42A27DB-BD31-4B8C-83A1-F6EECF244321}">
                <p14:modId xmlns:p14="http://schemas.microsoft.com/office/powerpoint/2010/main" val="3256488362"/>
              </p:ext>
            </p:extLst>
          </p:nvPr>
        </p:nvGraphicFramePr>
        <p:xfrm>
          <a:off x="1615648" y="1219200"/>
          <a:ext cx="6613952" cy="5516974"/>
        </p:xfrm>
        <a:graphic>
          <a:graphicData uri="http://schemas.openxmlformats.org/presentationml/2006/ole">
            <mc:AlternateContent xmlns:mc="http://schemas.openxmlformats.org/markup-compatibility/2006">
              <mc:Choice xmlns:v="urn:schemas-microsoft-com:vml" Requires="v">
                <p:oleObj spid="_x0000_s1048" name="Acrobat Document" r:id="rId3" imgW="11848831" imgH="11772585" progId="Acrobat.Document.11">
                  <p:embed/>
                </p:oleObj>
              </mc:Choice>
              <mc:Fallback>
                <p:oleObj name="Acrobat Document" r:id="rId3" imgW="11848831" imgH="11772585" progId="Acrobat.Document.11">
                  <p:embed/>
                  <p:pic>
                    <p:nvPicPr>
                      <p:cNvPr id="0" name=""/>
                      <p:cNvPicPr/>
                      <p:nvPr/>
                    </p:nvPicPr>
                    <p:blipFill>
                      <a:blip r:embed="rId4"/>
                      <a:stretch>
                        <a:fillRect/>
                      </a:stretch>
                    </p:blipFill>
                    <p:spPr>
                      <a:xfrm>
                        <a:off x="1615648" y="1219200"/>
                        <a:ext cx="6613952" cy="5516974"/>
                      </a:xfrm>
                      <a:prstGeom prst="rect">
                        <a:avLst/>
                      </a:prstGeom>
                    </p:spPr>
                  </p:pic>
                </p:oleObj>
              </mc:Fallback>
            </mc:AlternateContent>
          </a:graphicData>
        </a:graphic>
      </p:graphicFrame>
    </p:spTree>
    <p:extLst>
      <p:ext uri="{BB962C8B-B14F-4D97-AF65-F5344CB8AC3E}">
        <p14:creationId xmlns:p14="http://schemas.microsoft.com/office/powerpoint/2010/main" val="155702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dirty="0"/>
              <a:t>MONDAY NIGHT EVENT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402080" y="1076960"/>
            <a:ext cx="3840480" cy="256032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4821230" y="1819276"/>
            <a:ext cx="4800600" cy="36004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71600" y="3886200"/>
            <a:ext cx="3901440" cy="2926080"/>
          </a:xfrm>
          <a:prstGeom prst="rect">
            <a:avLst/>
          </a:prstGeom>
        </p:spPr>
      </p:pic>
    </p:spTree>
    <p:extLst>
      <p:ext uri="{BB962C8B-B14F-4D97-AF65-F5344CB8AC3E}">
        <p14:creationId xmlns:p14="http://schemas.microsoft.com/office/powerpoint/2010/main" val="3062134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dirty="0"/>
              <a:t>MONDAY NIGHT EVENT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402080" y="1076960"/>
            <a:ext cx="3901440" cy="260096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600000">
            <a:off x="4971288" y="1600200"/>
            <a:ext cx="3962400" cy="3200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71600" y="4051300"/>
            <a:ext cx="3962400" cy="2641600"/>
          </a:xfrm>
          <a:prstGeom prst="rect">
            <a:avLst/>
          </a:prstGeom>
        </p:spPr>
      </p:pic>
    </p:spTree>
    <p:extLst>
      <p:ext uri="{BB962C8B-B14F-4D97-AF65-F5344CB8AC3E}">
        <p14:creationId xmlns:p14="http://schemas.microsoft.com/office/powerpoint/2010/main" val="11575549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633</TotalTime>
  <Words>286</Words>
  <Application>Microsoft Office PowerPoint</Application>
  <PresentationFormat>On-screen Show (4:3)</PresentationFormat>
  <Paragraphs>37</Paragraphs>
  <Slides>16</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3" baseType="lpstr">
      <vt:lpstr>Gill Sans MT</vt:lpstr>
      <vt:lpstr>Times New Roman</vt:lpstr>
      <vt:lpstr>Verdana</vt:lpstr>
      <vt:lpstr>Wingdings 2</vt:lpstr>
      <vt:lpstr>Solstice</vt:lpstr>
      <vt:lpstr>Acrobat Document</vt:lpstr>
      <vt:lpstr>Document</vt:lpstr>
      <vt:lpstr>RWIEF</vt:lpstr>
      <vt:lpstr>THANK YOU PORTLAND!</vt:lpstr>
      <vt:lpstr>ROSE CITY CLASSIC</vt:lpstr>
      <vt:lpstr>ROSE CITY CLASSIC</vt:lpstr>
      <vt:lpstr>ROSE CITY CLASSIC</vt:lpstr>
      <vt:lpstr>AND OUR WINNERS</vt:lpstr>
      <vt:lpstr>THANKS TO GOLF SPONSORS</vt:lpstr>
      <vt:lpstr>MONDAY NIGHT EVENT</vt:lpstr>
      <vt:lpstr>MONDAY NIGHT EVENT</vt:lpstr>
      <vt:lpstr>THANKS TO MNE SPONSORS</vt:lpstr>
      <vt:lpstr>Ride For The  Foundation’s FUNdraiser</vt:lpstr>
      <vt:lpstr>2019 CONFERENCE  BY THE NUMBERS</vt:lpstr>
      <vt:lpstr>20/20 Vision Scholarship</vt:lpstr>
      <vt:lpstr>Silent &amp; Live Auction</vt:lpstr>
      <vt:lpstr>Auction Flyer</vt:lpstr>
      <vt:lpstr>SEE YOU IN MINNEAPOLIS!  June 21-24, 2020</vt:lpstr>
    </vt:vector>
  </TitlesOfParts>
  <Company>MSD of Buncombe County. 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RWIEF</dc:title>
  <dc:creator>Banks, Angel</dc:creator>
  <cp:lastModifiedBy>Matranga Yolanda</cp:lastModifiedBy>
  <cp:revision>85</cp:revision>
  <cp:lastPrinted>2016-10-18T14:32:33Z</cp:lastPrinted>
  <dcterms:created xsi:type="dcterms:W3CDTF">2016-09-08T18:41:59Z</dcterms:created>
  <dcterms:modified xsi:type="dcterms:W3CDTF">2019-10-07T02:01:54Z</dcterms:modified>
</cp:coreProperties>
</file>