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62" r:id="rId3"/>
    <p:sldId id="263" r:id="rId4"/>
    <p:sldId id="264" r:id="rId5"/>
    <p:sldId id="271" r:id="rId6"/>
    <p:sldId id="265" r:id="rId7"/>
    <p:sldId id="266" r:id="rId8"/>
    <p:sldId id="257" r:id="rId9"/>
    <p:sldId id="268" r:id="rId10"/>
    <p:sldId id="269" r:id="rId11"/>
    <p:sldId id="267" r:id="rId12"/>
    <p:sldId id="270" r:id="rId13"/>
    <p:sldId id="259"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4" d="100"/>
          <a:sy n="124" d="100"/>
        </p:scale>
        <p:origin x="8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BFAD5-35DE-4890-A4C6-9FC7BB450EA6}" type="datetimeFigureOut">
              <a:rPr lang="en-US" smtClean="0"/>
              <a:t>10/7/2019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66B19-B998-4C74-BA58-7F1081ED6981}" type="slidenum">
              <a:rPr lang="en-US" smtClean="0"/>
              <a:t>‹#›</a:t>
            </a:fld>
            <a:endParaRPr lang="en-US"/>
          </a:p>
        </p:txBody>
      </p:sp>
    </p:spTree>
    <p:extLst>
      <p:ext uri="{BB962C8B-B14F-4D97-AF65-F5344CB8AC3E}">
        <p14:creationId xmlns:p14="http://schemas.microsoft.com/office/powerpoint/2010/main" val="357156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41B7A-7040-45E3-B600-501D559051A4}" type="slidenum">
              <a:rPr lang="en-US" smtClean="0"/>
              <a:t>1</a:t>
            </a:fld>
            <a:endParaRPr lang="en-US" dirty="0"/>
          </a:p>
        </p:txBody>
      </p:sp>
    </p:spTree>
    <p:extLst>
      <p:ext uri="{BB962C8B-B14F-4D97-AF65-F5344CB8AC3E}">
        <p14:creationId xmlns:p14="http://schemas.microsoft.com/office/powerpoint/2010/main" val="64895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2A5D48-87A3-43ED-8BC5-28DB32015EEA}"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36258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A5D48-87A3-43ED-8BC5-28DB32015EEA}"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176260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A5D48-87A3-43ED-8BC5-28DB32015EEA}"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416516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2A5D48-87A3-43ED-8BC5-28DB32015EEA}"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1351910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2A5D48-87A3-43ED-8BC5-28DB32015EEA}"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1132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2A5D48-87A3-43ED-8BC5-28DB32015EEA}"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104319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2A5D48-87A3-43ED-8BC5-28DB32015EEA}"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271828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2A5D48-87A3-43ED-8BC5-28DB32015EEA}"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214692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2A5D48-87A3-43ED-8BC5-28DB32015EEA}"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287645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A5D48-87A3-43ED-8BC5-28DB32015EEA}"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20450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2A5D48-87A3-43ED-8BC5-28DB32015EEA}"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202FE2-7702-4A03-AE19-5DF9F047B5E1}" type="slidenum">
              <a:rPr lang="en-US" smtClean="0"/>
              <a:t>‹#›</a:t>
            </a:fld>
            <a:endParaRPr lang="en-US"/>
          </a:p>
        </p:txBody>
      </p:sp>
    </p:spTree>
    <p:extLst>
      <p:ext uri="{BB962C8B-B14F-4D97-AF65-F5344CB8AC3E}">
        <p14:creationId xmlns:p14="http://schemas.microsoft.com/office/powerpoint/2010/main" val="428017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A5D48-87A3-43ED-8BC5-28DB32015EEA}" type="datetimeFigureOut">
              <a:rPr lang="en-US" smtClean="0"/>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02FE2-7702-4A03-AE19-5DF9F047B5E1}" type="slidenum">
              <a:rPr lang="en-US" smtClean="0"/>
              <a:t>‹#›</a:t>
            </a:fld>
            <a:endParaRPr lang="en-US"/>
          </a:p>
        </p:txBody>
      </p:sp>
    </p:spTree>
    <p:extLst>
      <p:ext uri="{BB962C8B-B14F-4D97-AF65-F5344CB8AC3E}">
        <p14:creationId xmlns:p14="http://schemas.microsoft.com/office/powerpoint/2010/main" val="3386901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202789" y="2106246"/>
            <a:ext cx="3420152" cy="4157832"/>
          </a:xfrm>
          <a:prstGeom prst="rect">
            <a:avLst/>
          </a:prstGeom>
        </p:spPr>
      </p:pic>
      <p:pic>
        <p:nvPicPr>
          <p:cNvPr id="5" name="Picture 4"/>
          <p:cNvPicPr>
            <a:picLocks noChangeAspect="1"/>
          </p:cNvPicPr>
          <p:nvPr/>
        </p:nvPicPr>
        <p:blipFill>
          <a:blip r:embed="rId4"/>
          <a:stretch>
            <a:fillRect/>
          </a:stretch>
        </p:blipFill>
        <p:spPr>
          <a:xfrm>
            <a:off x="535399" y="70277"/>
            <a:ext cx="5096133" cy="1725318"/>
          </a:xfrm>
          <a:prstGeom prst="rect">
            <a:avLst/>
          </a:prstGeom>
        </p:spPr>
      </p:pic>
      <p:sp>
        <p:nvSpPr>
          <p:cNvPr id="2" name="Title 1"/>
          <p:cNvSpPr>
            <a:spLocks noGrp="1"/>
          </p:cNvSpPr>
          <p:nvPr>
            <p:ph type="ctrTitle"/>
          </p:nvPr>
        </p:nvSpPr>
        <p:spPr>
          <a:xfrm>
            <a:off x="392995" y="2408238"/>
            <a:ext cx="9144000" cy="2387600"/>
          </a:xfrm>
        </p:spPr>
        <p:txBody>
          <a:bodyPr>
            <a:normAutofit fontScale="90000"/>
          </a:bodyPr>
          <a:lstStyle/>
          <a:p>
            <a:r>
              <a:rPr lang="en-US" dirty="0" smtClean="0">
                <a:solidFill>
                  <a:srgbClr val="0070C0"/>
                </a:solidFill>
                <a:effectLst>
                  <a:outerShdw blurRad="38100" dist="38100" dir="2700000" algn="tl">
                    <a:srgbClr val="000000">
                      <a:alpha val="43137"/>
                    </a:srgbClr>
                  </a:outerShdw>
                </a:effectLst>
              </a:rPr>
              <a:t/>
            </a:r>
            <a:br>
              <a:rPr lang="en-US" dirty="0" smtClean="0">
                <a:solidFill>
                  <a:srgbClr val="0070C0"/>
                </a:solidFill>
                <a:effectLst>
                  <a:outerShdw blurRad="38100" dist="38100" dir="2700000" algn="tl">
                    <a:srgbClr val="000000">
                      <a:alpha val="43137"/>
                    </a:srgbClr>
                  </a:outerShdw>
                </a:effectLst>
              </a:rPr>
            </a:br>
            <a:r>
              <a:rPr lang="en-US" dirty="0" smtClean="0">
                <a:solidFill>
                  <a:srgbClr val="0070C0"/>
                </a:solidFill>
                <a:effectLst>
                  <a:outerShdw blurRad="38100" dist="38100" dir="2700000" algn="tl">
                    <a:srgbClr val="000000">
                      <a:alpha val="43137"/>
                    </a:srgbClr>
                  </a:outerShdw>
                </a:effectLst>
              </a:rPr>
              <a:t>Update &amp; Information for Chapter Leaders</a:t>
            </a:r>
            <a:br>
              <a:rPr lang="en-US" dirty="0" smtClean="0">
                <a:solidFill>
                  <a:srgbClr val="0070C0"/>
                </a:solidFill>
                <a:effectLst>
                  <a:outerShdw blurRad="38100" dist="38100" dir="2700000" algn="tl">
                    <a:srgbClr val="000000">
                      <a:alpha val="43137"/>
                    </a:srgbClr>
                  </a:outerShdw>
                </a:effectLst>
              </a:rPr>
            </a:br>
            <a:r>
              <a:rPr lang="en-US" dirty="0" smtClean="0">
                <a:solidFill>
                  <a:srgbClr val="0070C0"/>
                </a:solidFill>
                <a:effectLst>
                  <a:outerShdw blurRad="38100" dist="38100" dir="2700000" algn="tl">
                    <a:srgbClr val="000000">
                      <a:alpha val="43137"/>
                    </a:srgbClr>
                  </a:outerShdw>
                </a:effectLst>
              </a:rPr>
              <a:t>INEC</a:t>
            </a:r>
            <a:br>
              <a:rPr lang="en-US" dirty="0" smtClean="0">
                <a:solidFill>
                  <a:srgbClr val="0070C0"/>
                </a:solidFill>
                <a:effectLst>
                  <a:outerShdw blurRad="38100" dist="38100" dir="2700000" algn="tl">
                    <a:srgbClr val="000000">
                      <a:alpha val="43137"/>
                    </a:srgbClr>
                  </a:outerShdw>
                </a:effectLst>
              </a:rPr>
            </a:br>
            <a:r>
              <a:rPr lang="en-US" dirty="0" smtClean="0">
                <a:solidFill>
                  <a:srgbClr val="0070C0"/>
                </a:solidFill>
                <a:effectLst>
                  <a:outerShdw blurRad="38100" dist="38100" dir="2700000" algn="tl">
                    <a:srgbClr val="000000">
                      <a:alpha val="43137"/>
                    </a:srgbClr>
                  </a:outerShdw>
                </a:effectLst>
              </a:rPr>
              <a:t/>
            </a:r>
            <a:br>
              <a:rPr lang="en-US" dirty="0" smtClean="0">
                <a:solidFill>
                  <a:srgbClr val="0070C0"/>
                </a:solidFill>
                <a:effectLst>
                  <a:outerShdw blurRad="38100" dist="38100" dir="2700000" algn="tl">
                    <a:srgbClr val="000000">
                      <a:alpha val="43137"/>
                    </a:srgbClr>
                  </a:outerShdw>
                </a:effectLst>
              </a:rPr>
            </a:br>
            <a:r>
              <a:rPr lang="en-US" sz="2200" dirty="0" smtClean="0">
                <a:solidFill>
                  <a:srgbClr val="0070C0"/>
                </a:solidFill>
                <a:effectLst>
                  <a:outerShdw blurRad="38100" dist="38100" dir="2700000" algn="tl">
                    <a:srgbClr val="000000">
                      <a:alpha val="43137"/>
                    </a:srgbClr>
                  </a:outerShdw>
                </a:effectLst>
              </a:rPr>
              <a:t>International Elections and Nominations Committee</a:t>
            </a:r>
            <a:endParaRPr lang="en-US" sz="2200" dirty="0">
              <a:solidFill>
                <a:srgbClr val="0070C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92995" y="3602038"/>
            <a:ext cx="9144000" cy="1655762"/>
          </a:xfrm>
        </p:spPr>
        <p:txBody>
          <a:bodyPr>
            <a:normAutofit lnSpcReduction="10000"/>
          </a:bodyPr>
          <a:lstStyle/>
          <a:p>
            <a:endParaRPr lang="en-US" dirty="0" smtClean="0"/>
          </a:p>
          <a:p>
            <a:endParaRPr lang="en-US" dirty="0" smtClean="0"/>
          </a:p>
          <a:p>
            <a:endParaRPr lang="en-US" dirty="0"/>
          </a:p>
          <a:p>
            <a:r>
              <a:rPr lang="en-US" dirty="0" smtClean="0"/>
              <a:t>Region 1 2019 Fall Forum</a:t>
            </a:r>
            <a:endParaRPr lang="en-US" dirty="0"/>
          </a:p>
        </p:txBody>
      </p:sp>
    </p:spTree>
    <p:extLst>
      <p:ext uri="{BB962C8B-B14F-4D97-AF65-F5344CB8AC3E}">
        <p14:creationId xmlns:p14="http://schemas.microsoft.com/office/powerpoint/2010/main" val="43856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123" y="296984"/>
            <a:ext cx="9831754" cy="5816977"/>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E-Ballots</a:t>
            </a:r>
          </a:p>
          <a:p>
            <a:pPr algn="ctr"/>
            <a:endParaRPr lang="en-US" sz="2800" b="1" dirty="0" smtClean="0">
              <a:solidFill>
                <a:schemeClr val="accent5"/>
              </a:solidFill>
              <a:effectLst>
                <a:outerShdw blurRad="38100" dist="38100" dir="2700000" algn="tl">
                  <a:srgbClr val="000000">
                    <a:alpha val="43137"/>
                  </a:srgbClr>
                </a:outerShdw>
              </a:effectLst>
            </a:endParaRPr>
          </a:p>
          <a:p>
            <a:pPr algn="ctr"/>
            <a:r>
              <a:rPr lang="en-US" sz="2000" b="1" i="1" dirty="0" smtClean="0"/>
              <a:t>Updating your bylaws to allow Chapter Members to vote via email</a:t>
            </a:r>
            <a:endParaRPr lang="en-US" b="1" dirty="0"/>
          </a:p>
          <a:p>
            <a:endParaRPr lang="en-US" sz="2400" dirty="0" smtClean="0"/>
          </a:p>
          <a:p>
            <a:r>
              <a:rPr lang="en-US" i="1" dirty="0"/>
              <a:t>Except for the office of President and for officers appointed by the President as provided in Section </a:t>
            </a:r>
            <a:r>
              <a:rPr lang="en-US" i="1" dirty="0" smtClean="0"/>
              <a:t>__ </a:t>
            </a:r>
            <a:r>
              <a:rPr lang="en-US" i="1" dirty="0"/>
              <a:t>of this Article, all officers shall be elected by ballot from the active membership of this Chapter.  If members are offered the opportunity to vote by electronic ballot, the electronic ballot shall be provided to all active members not less than 30 days before the date of the election.  The ballot shall include </a:t>
            </a:r>
            <a:r>
              <a:rPr lang="en-US" i="1" dirty="0">
                <a:solidFill>
                  <a:srgbClr val="FF0000"/>
                </a:solidFill>
              </a:rPr>
              <a:t>(1) space for write-in votes</a:t>
            </a:r>
            <a:r>
              <a:rPr lang="en-US" i="1" dirty="0"/>
              <a:t>; </a:t>
            </a:r>
            <a:r>
              <a:rPr lang="en-US" i="1" dirty="0">
                <a:solidFill>
                  <a:srgbClr val="FF0000"/>
                </a:solidFill>
              </a:rPr>
              <a:t>(2) </a:t>
            </a:r>
            <a:r>
              <a:rPr lang="en-US" i="1" dirty="0"/>
              <a:t>notice that by voting via electronic ballot, the member </a:t>
            </a:r>
            <a:r>
              <a:rPr lang="en-US" i="1" dirty="0">
                <a:solidFill>
                  <a:srgbClr val="FF0000"/>
                </a:solidFill>
              </a:rPr>
              <a:t>will not be able to vote on candidates nominated from the floor, </a:t>
            </a:r>
            <a:r>
              <a:rPr lang="en-US" i="1" dirty="0"/>
              <a:t>if any; </a:t>
            </a:r>
            <a:r>
              <a:rPr lang="en-US" i="1" dirty="0">
                <a:solidFill>
                  <a:srgbClr val="FF0000"/>
                </a:solidFill>
              </a:rPr>
              <a:t>(3) </a:t>
            </a:r>
            <a:r>
              <a:rPr lang="en-US" i="1" dirty="0"/>
              <a:t>the name, e-mail address and mailing address of the person(s) to whom the completed ballots must be sent; and</a:t>
            </a:r>
            <a:r>
              <a:rPr lang="en-US" i="1" dirty="0">
                <a:solidFill>
                  <a:srgbClr val="FF0000"/>
                </a:solidFill>
              </a:rPr>
              <a:t> (4) a deadline </a:t>
            </a:r>
            <a:r>
              <a:rPr lang="en-US" i="1" dirty="0"/>
              <a:t>by which the ballot must be received by the person(s) so designated, either electronically or by mail, which shall </a:t>
            </a:r>
            <a:r>
              <a:rPr lang="en-US" i="1" dirty="0">
                <a:solidFill>
                  <a:srgbClr val="FF0000"/>
                </a:solidFill>
              </a:rPr>
              <a:t>not be later than the day before the election.</a:t>
            </a:r>
            <a:r>
              <a:rPr lang="en-US" i="1" dirty="0"/>
              <a:t>  The officers so elected and appointed shall serve for one year beginning the following </a:t>
            </a:r>
            <a:r>
              <a:rPr lang="en-US" i="1" dirty="0" smtClean="0"/>
              <a:t>________, </a:t>
            </a:r>
            <a:r>
              <a:rPr lang="en-US" i="1" dirty="0"/>
              <a:t>or until their successors are duly elected or appointed and installed</a:t>
            </a:r>
            <a:r>
              <a:rPr lang="en-US" i="1" dirty="0" smtClean="0"/>
              <a:t>.</a:t>
            </a:r>
          </a:p>
          <a:p>
            <a:r>
              <a:rPr lang="en-US" i="1" dirty="0" smtClean="0"/>
              <a:t>  </a:t>
            </a:r>
          </a:p>
          <a:p>
            <a:r>
              <a:rPr lang="en-US" b="1" i="1" dirty="0" smtClean="0"/>
              <a:t>Note: </a:t>
            </a:r>
            <a:r>
              <a:rPr lang="en-US" i="1" dirty="0" smtClean="0"/>
              <a:t>some Chapters use </a:t>
            </a:r>
            <a:r>
              <a:rPr lang="en-US" i="1" u="sng" dirty="0" smtClean="0"/>
              <a:t>President and Vice President </a:t>
            </a:r>
            <a:r>
              <a:rPr lang="en-US" i="1" dirty="0" smtClean="0"/>
              <a:t>others use </a:t>
            </a:r>
            <a:r>
              <a:rPr lang="en-US" i="1" u="sng" dirty="0" smtClean="0"/>
              <a:t>President and President Elect</a:t>
            </a:r>
            <a:r>
              <a:rPr lang="en-US" i="1" dirty="0" smtClean="0"/>
              <a:t>.</a:t>
            </a:r>
            <a:endParaRPr lang="en-US" i="1" dirty="0"/>
          </a:p>
          <a:p>
            <a:pPr algn="ctr"/>
            <a:endParaRPr lang="en-US" sz="2800" b="1" dirty="0" smtClean="0">
              <a:solidFill>
                <a:schemeClr val="accent5"/>
              </a:solidFill>
              <a:effectLst>
                <a:outerShdw blurRad="38100" dist="38100" dir="2700000" algn="tl">
                  <a:srgbClr val="000000">
                    <a:alpha val="43137"/>
                  </a:srgbClr>
                </a:outerShdw>
              </a:effectLst>
            </a:endParaRPr>
          </a:p>
          <a:p>
            <a:endParaRPr lang="en-US" sz="1400" dirty="0">
              <a:solidFill>
                <a:srgbClr val="0070C0"/>
              </a:solidFill>
            </a:endParaRPr>
          </a:p>
          <a:p>
            <a:endParaRPr lang="en-US" sz="1400" dirty="0">
              <a:solidFill>
                <a:srgbClr val="0070C0"/>
              </a:solidFill>
            </a:endParaRPr>
          </a:p>
        </p:txBody>
      </p:sp>
    </p:spTree>
    <p:extLst>
      <p:ext uri="{BB962C8B-B14F-4D97-AF65-F5344CB8AC3E}">
        <p14:creationId xmlns:p14="http://schemas.microsoft.com/office/powerpoint/2010/main" val="101127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7600" y="304800"/>
            <a:ext cx="9691077" cy="6863417"/>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Awards and Recognition</a:t>
            </a:r>
          </a:p>
          <a:p>
            <a:pPr algn="ctr"/>
            <a:endParaRPr lang="en-US" sz="2800" b="1" dirty="0" smtClean="0">
              <a:solidFill>
                <a:schemeClr val="accent5"/>
              </a:solidFill>
              <a:effectLst>
                <a:outerShdw blurRad="38100" dist="38100" dir="2700000" algn="tl">
                  <a:srgbClr val="000000">
                    <a:alpha val="43137"/>
                  </a:srgbClr>
                </a:outerShdw>
              </a:effectLst>
            </a:endParaRPr>
          </a:p>
          <a:p>
            <a:pPr algn="ctr"/>
            <a:r>
              <a:rPr lang="en-US" sz="2000" b="1" i="1" dirty="0"/>
              <a:t>Every year at </a:t>
            </a:r>
            <a:r>
              <a:rPr lang="en-US" sz="2000" b="1" i="1" dirty="0" err="1"/>
              <a:t>IRWA’s</a:t>
            </a:r>
            <a:r>
              <a:rPr lang="en-US" sz="2000" b="1" i="1" dirty="0"/>
              <a:t> Annual International Education Conference, we recognize some of the industry’s finest individuals, companies, regions and chapters who have contributed to advancing the right of way profession</a:t>
            </a:r>
            <a:r>
              <a:rPr lang="en-US" sz="2000" b="1" i="1" dirty="0" smtClean="0"/>
              <a:t>.</a:t>
            </a:r>
          </a:p>
          <a:p>
            <a:pPr algn="ctr"/>
            <a:endParaRPr lang="en-US" b="1" dirty="0"/>
          </a:p>
          <a:p>
            <a:pPr algn="ctr"/>
            <a:r>
              <a:rPr lang="en-US" sz="2800" b="1" dirty="0">
                <a:solidFill>
                  <a:schemeClr val="accent5"/>
                </a:solidFill>
                <a:effectLst>
                  <a:outerShdw blurRad="38100" dist="38100" dir="2700000" algn="tl">
                    <a:srgbClr val="000000">
                      <a:alpha val="43137"/>
                    </a:srgbClr>
                  </a:outerShdw>
                </a:effectLst>
              </a:rPr>
              <a:t>International Award Categories y</a:t>
            </a:r>
            <a:r>
              <a:rPr lang="en-US" sz="2800" b="1" dirty="0" smtClean="0">
                <a:solidFill>
                  <a:schemeClr val="accent5"/>
                </a:solidFill>
                <a:effectLst>
                  <a:outerShdw blurRad="38100" dist="38100" dir="2700000" algn="tl">
                    <a:srgbClr val="000000">
                      <a:alpha val="43137"/>
                    </a:srgbClr>
                  </a:outerShdw>
                </a:effectLst>
              </a:rPr>
              <a:t>ou can submit </a:t>
            </a:r>
          </a:p>
          <a:p>
            <a:pPr algn="ctr"/>
            <a:r>
              <a:rPr lang="en-US" sz="2800" b="1" dirty="0" smtClean="0">
                <a:solidFill>
                  <a:schemeClr val="accent5"/>
                </a:solidFill>
                <a:effectLst>
                  <a:outerShdw blurRad="38100" dist="38100" dir="2700000" algn="tl">
                    <a:srgbClr val="000000">
                      <a:alpha val="43137"/>
                    </a:srgbClr>
                  </a:outerShdw>
                </a:effectLst>
              </a:rPr>
              <a:t>nominations for include:</a:t>
            </a:r>
          </a:p>
          <a:p>
            <a:pPr marL="342900" indent="-342900">
              <a:buFont typeface="+mj-lt"/>
              <a:buAutoNum type="arabicPeriod"/>
            </a:pPr>
            <a:r>
              <a:rPr lang="en-US" dirty="0" smtClean="0">
                <a:solidFill>
                  <a:schemeClr val="accent5"/>
                </a:solidFill>
              </a:rPr>
              <a:t>W. Howard Armstrong Instructor of the Year</a:t>
            </a:r>
          </a:p>
          <a:p>
            <a:pPr marL="342900" indent="-342900">
              <a:buFont typeface="+mj-lt"/>
              <a:buAutoNum type="arabicPeriod"/>
            </a:pPr>
            <a:r>
              <a:rPr lang="en-US" dirty="0" smtClean="0">
                <a:solidFill>
                  <a:schemeClr val="accent5"/>
                </a:solidFill>
              </a:rPr>
              <a:t>Frank C. Balfour Professional of the Year</a:t>
            </a:r>
          </a:p>
          <a:p>
            <a:pPr marL="342900" indent="-342900">
              <a:buFont typeface="+mj-lt"/>
              <a:buAutoNum type="arabicPeriod"/>
            </a:pPr>
            <a:r>
              <a:rPr lang="en-US" dirty="0" smtClean="0">
                <a:solidFill>
                  <a:schemeClr val="accent5"/>
                </a:solidFill>
              </a:rPr>
              <a:t>Young Professional of the Year</a:t>
            </a:r>
          </a:p>
          <a:p>
            <a:pPr marL="342900" indent="-342900">
              <a:buFont typeface="+mj-lt"/>
              <a:buAutoNum type="arabicPeriod"/>
            </a:pPr>
            <a:r>
              <a:rPr lang="en-US" dirty="0">
                <a:solidFill>
                  <a:schemeClr val="accent5"/>
                </a:solidFill>
              </a:rPr>
              <a:t>SARPA </a:t>
            </a:r>
            <a:r>
              <a:rPr lang="en-US" dirty="0" smtClean="0">
                <a:solidFill>
                  <a:schemeClr val="accent5"/>
                </a:solidFill>
              </a:rPr>
              <a:t>- State </a:t>
            </a:r>
            <a:r>
              <a:rPr lang="en-US" dirty="0">
                <a:solidFill>
                  <a:schemeClr val="accent5"/>
                </a:solidFill>
              </a:rPr>
              <a:t>Association of Real Property Agents Scholarship</a:t>
            </a:r>
            <a:endParaRPr lang="en-US" dirty="0" smtClean="0">
              <a:solidFill>
                <a:schemeClr val="accent5"/>
              </a:solidFill>
            </a:endParaRPr>
          </a:p>
          <a:p>
            <a:pPr marL="342900" indent="-342900">
              <a:buFont typeface="+mj-lt"/>
              <a:buAutoNum type="arabicPeriod"/>
            </a:pPr>
            <a:r>
              <a:rPr lang="en-US" dirty="0" smtClean="0">
                <a:solidFill>
                  <a:schemeClr val="accent5"/>
                </a:solidFill>
              </a:rPr>
              <a:t>Website of the Year</a:t>
            </a:r>
          </a:p>
          <a:p>
            <a:pPr marL="342900" indent="-342900">
              <a:buFont typeface="+mj-lt"/>
              <a:buAutoNum type="arabicPeriod"/>
            </a:pPr>
            <a:r>
              <a:rPr lang="en-US" dirty="0" smtClean="0">
                <a:solidFill>
                  <a:schemeClr val="accent5"/>
                </a:solidFill>
              </a:rPr>
              <a:t>Employer of the Year</a:t>
            </a:r>
          </a:p>
          <a:p>
            <a:pPr marL="342900" indent="-342900">
              <a:buFont typeface="+mj-lt"/>
              <a:buAutoNum type="arabicPeriod"/>
            </a:pPr>
            <a:r>
              <a:rPr lang="en-US" dirty="0" smtClean="0">
                <a:solidFill>
                  <a:schemeClr val="accent5"/>
                </a:solidFill>
              </a:rPr>
              <a:t>Newsletter of the Year</a:t>
            </a:r>
          </a:p>
          <a:p>
            <a:pPr marL="342900" indent="-342900">
              <a:buFont typeface="+mj-lt"/>
              <a:buAutoNum type="arabicPeriod"/>
            </a:pPr>
            <a:r>
              <a:rPr lang="en-US" dirty="0" smtClean="0">
                <a:solidFill>
                  <a:schemeClr val="accent5"/>
                </a:solidFill>
              </a:rPr>
              <a:t>Chapter of the Year</a:t>
            </a:r>
            <a:endParaRPr lang="en-US" dirty="0" smtClean="0"/>
          </a:p>
          <a:p>
            <a:pPr marL="342900" indent="-342900">
              <a:buFont typeface="+mj-lt"/>
              <a:buAutoNum type="arabicPeriod"/>
            </a:pPr>
            <a:endParaRPr lang="en-US" dirty="0"/>
          </a:p>
          <a:p>
            <a:r>
              <a:rPr lang="en-US" dirty="0"/>
              <a:t>Nominations for International Awards are due on </a:t>
            </a:r>
            <a:r>
              <a:rPr lang="en-US" b="1" dirty="0"/>
              <a:t>February 1, 2020</a:t>
            </a:r>
            <a:r>
              <a:rPr lang="en-US" dirty="0" smtClean="0"/>
              <a:t>.</a:t>
            </a:r>
            <a:endParaRPr lang="en-US" dirty="0"/>
          </a:p>
          <a:p>
            <a:r>
              <a:rPr lang="en-US" dirty="0"/>
              <a:t>Nomination Forms can be found on the </a:t>
            </a:r>
            <a:r>
              <a:rPr lang="en-US" dirty="0" err="1"/>
              <a:t>IRWA’s</a:t>
            </a:r>
            <a:r>
              <a:rPr lang="en-US" dirty="0"/>
              <a:t> website, under “About Us” and then select Awards.</a:t>
            </a:r>
          </a:p>
          <a:p>
            <a:pPr algn="ctr"/>
            <a:endParaRPr lang="en-US" sz="2400" dirty="0" smtClean="0">
              <a:solidFill>
                <a:schemeClr val="accent5"/>
              </a:solidFill>
              <a:effectLst>
                <a:outerShdw blurRad="38100" dist="38100" dir="2700000" algn="tl">
                  <a:srgbClr val="000000">
                    <a:alpha val="43137"/>
                  </a:srgbClr>
                </a:outerShdw>
              </a:effectLst>
            </a:endParaRPr>
          </a:p>
          <a:p>
            <a:endParaRPr lang="en-US" sz="1400" dirty="0">
              <a:solidFill>
                <a:srgbClr val="0070C0"/>
              </a:solidFill>
            </a:endParaRPr>
          </a:p>
          <a:p>
            <a:endParaRPr lang="en-US" sz="1400" dirty="0">
              <a:solidFill>
                <a:srgbClr val="0070C0"/>
              </a:solidFill>
            </a:endParaRPr>
          </a:p>
        </p:txBody>
      </p:sp>
      <p:pic>
        <p:nvPicPr>
          <p:cNvPr id="4" name="Picture 3"/>
          <p:cNvPicPr>
            <a:picLocks noChangeAspect="1"/>
          </p:cNvPicPr>
          <p:nvPr/>
        </p:nvPicPr>
        <p:blipFill>
          <a:blip r:embed="rId2"/>
          <a:stretch>
            <a:fillRect/>
          </a:stretch>
        </p:blipFill>
        <p:spPr>
          <a:xfrm>
            <a:off x="7997565" y="3313426"/>
            <a:ext cx="1933575" cy="1657350"/>
          </a:xfrm>
          <a:prstGeom prst="rect">
            <a:avLst/>
          </a:prstGeom>
        </p:spPr>
      </p:pic>
    </p:spTree>
    <p:extLst>
      <p:ext uri="{BB962C8B-B14F-4D97-AF65-F5344CB8AC3E}">
        <p14:creationId xmlns:p14="http://schemas.microsoft.com/office/powerpoint/2010/main" val="77085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169" y="642553"/>
            <a:ext cx="10336601" cy="5816977"/>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Important Dates</a:t>
            </a:r>
          </a:p>
          <a:p>
            <a:pPr algn="ctr"/>
            <a:endParaRPr lang="en-US" sz="2800" b="1" dirty="0" smtClean="0">
              <a:solidFill>
                <a:schemeClr val="accent5"/>
              </a:solidFill>
              <a:effectLst>
                <a:outerShdw blurRad="38100" dist="38100" dir="2700000" algn="tl">
                  <a:srgbClr val="000000">
                    <a:alpha val="43137"/>
                  </a:srgbClr>
                </a:outerShdw>
              </a:effectLst>
            </a:endParaRPr>
          </a:p>
          <a:p>
            <a:r>
              <a:rPr lang="en-US" dirty="0" smtClean="0"/>
              <a:t>Deadline for International Executive Committee (</a:t>
            </a:r>
            <a:r>
              <a:rPr lang="en-US" dirty="0" err="1" smtClean="0"/>
              <a:t>IEC</a:t>
            </a:r>
            <a:r>
              <a:rPr lang="en-US" dirty="0" smtClean="0"/>
              <a:t>) Nominations </a:t>
            </a:r>
            <a:r>
              <a:rPr lang="en-US" dirty="0"/>
              <a:t>is December 1, 2019. </a:t>
            </a:r>
            <a:r>
              <a:rPr lang="en-US" dirty="0" smtClean="0"/>
              <a:t> </a:t>
            </a:r>
          </a:p>
          <a:p>
            <a:r>
              <a:rPr lang="en-US" dirty="0" smtClean="0"/>
              <a:t>Current leadership is:</a:t>
            </a:r>
          </a:p>
          <a:p>
            <a:endParaRPr lang="en-US" dirty="0" smtClean="0"/>
          </a:p>
          <a:p>
            <a:pPr marL="342900" indent="-342900">
              <a:buFont typeface="Arial" panose="020B0604020202020204" pitchFamily="34" charset="0"/>
              <a:buChar char="•"/>
            </a:pPr>
            <a:r>
              <a:rPr lang="pl-PL" dirty="0">
                <a:solidFill>
                  <a:schemeClr val="accent5"/>
                </a:solidFill>
              </a:rPr>
              <a:t>Aimie L. Mims, SR/WA, R/W-AMC, R/W-NAC</a:t>
            </a:r>
            <a:r>
              <a:rPr lang="en-US" dirty="0">
                <a:solidFill>
                  <a:schemeClr val="accent5"/>
                </a:solidFill>
              </a:rPr>
              <a:t>– President</a:t>
            </a:r>
          </a:p>
          <a:p>
            <a:pPr marL="342900" indent="-342900">
              <a:buFont typeface="Arial" panose="020B0604020202020204" pitchFamily="34" charset="0"/>
              <a:buChar char="•"/>
            </a:pPr>
            <a:r>
              <a:rPr lang="en-US" dirty="0">
                <a:solidFill>
                  <a:schemeClr val="accent5"/>
                </a:solidFill>
              </a:rPr>
              <a:t>Sharon N. </a:t>
            </a:r>
            <a:r>
              <a:rPr lang="en-US" dirty="0" err="1">
                <a:solidFill>
                  <a:schemeClr val="accent5"/>
                </a:solidFill>
              </a:rPr>
              <a:t>Slauenwhite</a:t>
            </a:r>
            <a:r>
              <a:rPr lang="en-US" dirty="0">
                <a:solidFill>
                  <a:schemeClr val="accent5"/>
                </a:solidFill>
              </a:rPr>
              <a:t>, SR/WA – President-Elect</a:t>
            </a:r>
          </a:p>
          <a:p>
            <a:pPr marL="342900" indent="-342900">
              <a:buFont typeface="Arial" panose="020B0604020202020204" pitchFamily="34" charset="0"/>
              <a:buChar char="•"/>
            </a:pPr>
            <a:r>
              <a:rPr lang="en-US" dirty="0">
                <a:solidFill>
                  <a:schemeClr val="accent5"/>
                </a:solidFill>
              </a:rPr>
              <a:t>Jacob D. Farrell, SR/WA– Vice President</a:t>
            </a:r>
          </a:p>
          <a:p>
            <a:pPr marL="342900" indent="-342900">
              <a:buFont typeface="Arial" panose="020B0604020202020204" pitchFamily="34" charset="0"/>
              <a:buChar char="•"/>
            </a:pPr>
            <a:r>
              <a:rPr lang="en-US" dirty="0">
                <a:solidFill>
                  <a:schemeClr val="accent5"/>
                </a:solidFill>
              </a:rPr>
              <a:t>James A. Olschewski, SR/WA, R/W-NAC– Treasurer</a:t>
            </a:r>
          </a:p>
          <a:p>
            <a:pPr marL="342900" indent="-342900">
              <a:buFont typeface="Arial" panose="020B0604020202020204" pitchFamily="34" charset="0"/>
              <a:buChar char="•"/>
            </a:pPr>
            <a:r>
              <a:rPr lang="en-US" dirty="0">
                <a:solidFill>
                  <a:schemeClr val="accent5"/>
                </a:solidFill>
              </a:rPr>
              <a:t>Ms. Judy Jones, SR/WA, R/W-AC, R/W-NAC– Secretary</a:t>
            </a:r>
          </a:p>
          <a:p>
            <a:endParaRPr lang="en-US" dirty="0"/>
          </a:p>
          <a:p>
            <a:pPr algn="ctr"/>
            <a:r>
              <a:rPr lang="en-US" b="1" i="1" dirty="0"/>
              <a:t>Elected by </a:t>
            </a:r>
            <a:r>
              <a:rPr lang="en-US" b="1" i="1" dirty="0" smtClean="0"/>
              <a:t>your </a:t>
            </a:r>
            <a:r>
              <a:rPr lang="en-US" b="1" i="1" dirty="0"/>
              <a:t>International Delegates at Annual </a:t>
            </a:r>
            <a:r>
              <a:rPr lang="en-US" b="1" i="1" dirty="0" smtClean="0"/>
              <a:t>Conference</a:t>
            </a:r>
            <a:endParaRPr lang="en-US" b="1" i="1" dirty="0"/>
          </a:p>
          <a:p>
            <a:pPr marL="342900" indent="-342900">
              <a:buFont typeface="Arial" panose="020B0604020202020204" pitchFamily="34" charset="0"/>
              <a:buChar char="•"/>
            </a:pPr>
            <a:r>
              <a:rPr lang="en-US" dirty="0">
                <a:solidFill>
                  <a:schemeClr val="accent5"/>
                </a:solidFill>
              </a:rPr>
              <a:t>Bradford Kuhn, Esq. – General Counsel</a:t>
            </a:r>
          </a:p>
          <a:p>
            <a:pPr marL="342900" indent="-342900">
              <a:buFont typeface="Arial" panose="020B0604020202020204" pitchFamily="34" charset="0"/>
              <a:buChar char="•"/>
            </a:pPr>
            <a:r>
              <a:rPr lang="en-US" dirty="0">
                <a:solidFill>
                  <a:schemeClr val="accent5"/>
                </a:solidFill>
              </a:rPr>
              <a:t>Daniel Stekol– Interim CEO</a:t>
            </a:r>
          </a:p>
          <a:p>
            <a:endParaRPr lang="en-US" dirty="0"/>
          </a:p>
          <a:p>
            <a:r>
              <a:rPr lang="en-US" dirty="0"/>
              <a:t>International Governing Council (</a:t>
            </a:r>
            <a:r>
              <a:rPr lang="en-US" dirty="0" err="1"/>
              <a:t>IGC</a:t>
            </a:r>
            <a:r>
              <a:rPr lang="en-US" dirty="0" smtClean="0"/>
              <a:t>) is the </a:t>
            </a:r>
            <a:r>
              <a:rPr lang="en-US" dirty="0" err="1" smtClean="0"/>
              <a:t>IEC</a:t>
            </a:r>
            <a:r>
              <a:rPr lang="en-US" dirty="0" smtClean="0"/>
              <a:t> </a:t>
            </a:r>
            <a:r>
              <a:rPr lang="en-US" dirty="0"/>
              <a:t>members plus our </a:t>
            </a:r>
            <a:r>
              <a:rPr lang="en-US" dirty="0" smtClean="0"/>
              <a:t>Regional </a:t>
            </a:r>
            <a:r>
              <a:rPr lang="en-US" dirty="0"/>
              <a:t>Chairs</a:t>
            </a:r>
          </a:p>
          <a:p>
            <a:endParaRPr lang="en-US" dirty="0"/>
          </a:p>
          <a:p>
            <a:endParaRPr lang="en-US" dirty="0"/>
          </a:p>
          <a:p>
            <a:pPr algn="ctr"/>
            <a:endParaRPr lang="en-US" sz="2800" b="1" dirty="0" smtClean="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343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97169" y="642553"/>
            <a:ext cx="10336601" cy="5663089"/>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Important Dates</a:t>
            </a:r>
          </a:p>
          <a:p>
            <a:endParaRPr lang="en-US" dirty="0" smtClean="0"/>
          </a:p>
          <a:p>
            <a:pPr marL="285750" indent="-285750">
              <a:buFont typeface="Arial" panose="020B0604020202020204" pitchFamily="34" charset="0"/>
              <a:buChar char="•"/>
            </a:pPr>
            <a:r>
              <a:rPr lang="en-US" b="1" dirty="0" smtClean="0">
                <a:solidFill>
                  <a:schemeClr val="accent5"/>
                </a:solidFill>
              </a:rPr>
              <a:t>May </a:t>
            </a:r>
            <a:r>
              <a:rPr lang="en-US" b="1" dirty="0">
                <a:solidFill>
                  <a:schemeClr val="accent5"/>
                </a:solidFill>
              </a:rPr>
              <a:t>1, 2020 </a:t>
            </a:r>
            <a:r>
              <a:rPr lang="en-US" dirty="0"/>
              <a:t>is the deadline for </a:t>
            </a:r>
            <a:r>
              <a:rPr lang="en-US" dirty="0" smtClean="0"/>
              <a:t>International Voting Director’s </a:t>
            </a:r>
            <a:r>
              <a:rPr lang="en-US" dirty="0"/>
              <a:t>submissions. </a:t>
            </a:r>
            <a:r>
              <a:rPr lang="en-US" dirty="0" smtClean="0"/>
              <a:t>Chapters need to have </a:t>
            </a:r>
            <a:r>
              <a:rPr lang="en-US" dirty="0"/>
              <a:t>their information </a:t>
            </a:r>
            <a:r>
              <a:rPr lang="en-US" dirty="0" smtClean="0"/>
              <a:t>submitted by this date and correct </a:t>
            </a:r>
            <a:r>
              <a:rPr lang="en-US" dirty="0"/>
              <a:t>for voting at the Board of Director’s meeting</a:t>
            </a:r>
            <a:r>
              <a:rPr lang="en-US" dirty="0" smtClean="0"/>
              <a:t>.  </a:t>
            </a:r>
          </a:p>
          <a:p>
            <a:pPr marL="742950" lvl="1" indent="-285750">
              <a:buFont typeface="Arial" panose="020B0604020202020204" pitchFamily="34" charset="0"/>
              <a:buChar char="•"/>
            </a:pPr>
            <a:r>
              <a:rPr lang="en-US" i="1" dirty="0" smtClean="0"/>
              <a:t>Think about how this will fit in with your Chapter’s election meeting date?????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a:t>
            </a:r>
            <a:r>
              <a:rPr lang="en-US" dirty="0"/>
              <a:t>Region Chair and Region Vice Chair positions are nominations and not elections. </a:t>
            </a:r>
            <a:r>
              <a:rPr lang="en-US" dirty="0" smtClean="0"/>
              <a:t> </a:t>
            </a:r>
          </a:p>
          <a:p>
            <a:pPr marL="742950" lvl="1" indent="-285750">
              <a:buFont typeface="Arial" panose="020B0604020202020204" pitchFamily="34" charset="0"/>
              <a:buChar char="•"/>
            </a:pPr>
            <a:r>
              <a:rPr lang="en-US" dirty="0" smtClean="0"/>
              <a:t>Nominated at Spring Forum.  </a:t>
            </a:r>
          </a:p>
          <a:p>
            <a:pPr marL="742950" lvl="1" indent="-285750">
              <a:buFont typeface="Arial" panose="020B0604020202020204" pitchFamily="34" charset="0"/>
              <a:buChar char="•"/>
            </a:pPr>
            <a:r>
              <a:rPr lang="en-US" dirty="0" smtClean="0"/>
              <a:t>Elected </a:t>
            </a:r>
            <a:r>
              <a:rPr lang="en-US" dirty="0"/>
              <a:t>at </a:t>
            </a:r>
            <a:r>
              <a:rPr lang="en-US" dirty="0" smtClean="0"/>
              <a:t>the Annual Conference.</a:t>
            </a:r>
          </a:p>
          <a:p>
            <a:endParaRPr lang="en-US" dirty="0" smtClean="0"/>
          </a:p>
          <a:p>
            <a:pPr marL="285750" indent="-285750">
              <a:buFont typeface="Arial" panose="020B0604020202020204" pitchFamily="34" charset="0"/>
              <a:buChar char="•"/>
            </a:pPr>
            <a:r>
              <a:rPr lang="en-US" dirty="0" smtClean="0"/>
              <a:t>Region Secretary is elected at our Forum.</a:t>
            </a:r>
            <a:endParaRPr lang="en-US" b="1" dirty="0"/>
          </a:p>
          <a:p>
            <a:endParaRPr lang="en-US" dirty="0" smtClean="0"/>
          </a:p>
          <a:p>
            <a:r>
              <a:rPr lang="en-US" dirty="0" smtClean="0"/>
              <a:t>A call for </a:t>
            </a:r>
            <a:r>
              <a:rPr lang="en-US" b="1" dirty="0" smtClean="0"/>
              <a:t>Region 1 Award Nominations </a:t>
            </a:r>
            <a:r>
              <a:rPr lang="en-US" dirty="0" smtClean="0"/>
              <a:t>will go out early 2020.</a:t>
            </a:r>
          </a:p>
          <a:p>
            <a:pPr algn="ctr"/>
            <a:endParaRPr lang="en-US" sz="2400" b="1" dirty="0">
              <a:solidFill>
                <a:schemeClr val="accent5"/>
              </a:solidFill>
            </a:endParaRPr>
          </a:p>
          <a:p>
            <a:pPr algn="ctr"/>
            <a:r>
              <a:rPr lang="en-US" sz="2400" b="1" dirty="0" err="1">
                <a:solidFill>
                  <a:schemeClr val="accent5"/>
                </a:solidFill>
              </a:rPr>
              <a:t>IRWA</a:t>
            </a:r>
            <a:r>
              <a:rPr lang="en-US" sz="2400" b="1" dirty="0">
                <a:solidFill>
                  <a:schemeClr val="accent5"/>
                </a:solidFill>
              </a:rPr>
              <a:t> Annual International Education Conference​​ is coming up </a:t>
            </a:r>
            <a:endParaRPr lang="en-US" sz="2400" b="1" dirty="0" smtClean="0">
              <a:solidFill>
                <a:schemeClr val="accent5"/>
              </a:solidFill>
            </a:endParaRPr>
          </a:p>
          <a:p>
            <a:pPr algn="ctr"/>
            <a:r>
              <a:rPr lang="en-US" sz="2400" b="1" dirty="0" smtClean="0">
                <a:solidFill>
                  <a:schemeClr val="accent5"/>
                </a:solidFill>
              </a:rPr>
              <a:t>June </a:t>
            </a:r>
            <a:r>
              <a:rPr lang="en-US" sz="2400" b="1" dirty="0">
                <a:solidFill>
                  <a:schemeClr val="accent5"/>
                </a:solidFill>
              </a:rPr>
              <a:t>21-24th in Minneapolis!</a:t>
            </a:r>
          </a:p>
          <a:p>
            <a:endParaRPr lang="en-US" dirty="0"/>
          </a:p>
          <a:p>
            <a:pPr algn="ctr"/>
            <a:endParaRPr lang="en-US" sz="2800" b="1" dirty="0" smtClean="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092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0482" y="268618"/>
            <a:ext cx="5096698" cy="1725318"/>
          </a:xfrm>
          <a:prstGeom prst="rect">
            <a:avLst/>
          </a:prstGeom>
        </p:spPr>
      </p:pic>
      <p:sp>
        <p:nvSpPr>
          <p:cNvPr id="3" name="TextBox 2"/>
          <p:cNvSpPr txBox="1"/>
          <p:nvPr/>
        </p:nvSpPr>
        <p:spPr>
          <a:xfrm>
            <a:off x="836247" y="642553"/>
            <a:ext cx="10297524" cy="3447098"/>
          </a:xfrm>
          <a:prstGeom prst="rect">
            <a:avLst/>
          </a:prstGeom>
          <a:noFill/>
        </p:spPr>
        <p:txBody>
          <a:bodyPr wrap="square" rtlCol="0">
            <a:spAutoFit/>
          </a:bodyPr>
          <a:lstStyle/>
          <a:p>
            <a:pPr lvl="0" algn="ctr"/>
            <a:r>
              <a:rPr lang="en-US" sz="2800" b="1" dirty="0" smtClean="0">
                <a:solidFill>
                  <a:srgbClr val="4472C4"/>
                </a:solidFill>
                <a:effectLst>
                  <a:outerShdw blurRad="38100" dist="38100" dir="2700000" algn="tl">
                    <a:srgbClr val="000000">
                      <a:alpha val="43137"/>
                    </a:srgbClr>
                  </a:outerShdw>
                </a:effectLst>
              </a:rPr>
              <a:t>Thank you</a:t>
            </a:r>
            <a:endParaRPr lang="en-US" sz="2800" b="1" dirty="0">
              <a:solidFill>
                <a:srgbClr val="4472C4"/>
              </a:solidFill>
              <a:effectLst>
                <a:outerShdw blurRad="38100" dist="38100" dir="2700000" algn="tl">
                  <a:srgbClr val="000000">
                    <a:alpha val="43137"/>
                  </a:srgbClr>
                </a:outerShdw>
              </a:effectLst>
            </a:endParaRPr>
          </a:p>
          <a:p>
            <a:endParaRPr lang="en-US" b="1" dirty="0" smtClean="0"/>
          </a:p>
          <a:p>
            <a:endParaRPr lang="en-US" dirty="0" smtClean="0"/>
          </a:p>
          <a:p>
            <a:endParaRPr lang="en-US" dirty="0" smtClean="0"/>
          </a:p>
          <a:p>
            <a:r>
              <a:rPr lang="en-US" dirty="0" smtClean="0"/>
              <a:t>Please reach out to me, your </a:t>
            </a:r>
            <a:r>
              <a:rPr lang="en-US" b="1" dirty="0" smtClean="0">
                <a:solidFill>
                  <a:schemeClr val="accent5"/>
                </a:solidFill>
              </a:rPr>
              <a:t>Region </a:t>
            </a:r>
            <a:r>
              <a:rPr lang="en-US" b="1" dirty="0">
                <a:solidFill>
                  <a:schemeClr val="accent5"/>
                </a:solidFill>
              </a:rPr>
              <a:t>1 International Nominations &amp; Elections Committee </a:t>
            </a:r>
            <a:r>
              <a:rPr lang="en-US" b="1" dirty="0" smtClean="0">
                <a:solidFill>
                  <a:schemeClr val="accent5"/>
                </a:solidFill>
              </a:rPr>
              <a:t>representative.</a:t>
            </a:r>
          </a:p>
          <a:p>
            <a:endParaRPr lang="en-US" b="1" dirty="0" smtClean="0">
              <a:solidFill>
                <a:schemeClr val="accent5"/>
              </a:solidFill>
            </a:endParaRPr>
          </a:p>
          <a:p>
            <a:endParaRPr lang="en-US" b="1" dirty="0">
              <a:solidFill>
                <a:schemeClr val="accent5"/>
              </a:solidFill>
            </a:endParaRPr>
          </a:p>
          <a:p>
            <a:r>
              <a:rPr lang="en-US" b="1" dirty="0" smtClean="0">
                <a:solidFill>
                  <a:schemeClr val="accent5"/>
                </a:solidFill>
              </a:rPr>
              <a:t>	Alesia </a:t>
            </a:r>
            <a:r>
              <a:rPr lang="en-US" b="1" dirty="0">
                <a:solidFill>
                  <a:schemeClr val="accent5"/>
                </a:solidFill>
              </a:rPr>
              <a:t>Strauch – SR/WA, </a:t>
            </a:r>
            <a:r>
              <a:rPr lang="en-US" b="1" dirty="0" smtClean="0">
                <a:solidFill>
                  <a:schemeClr val="accent5"/>
                </a:solidFill>
              </a:rPr>
              <a:t>R/W-</a:t>
            </a:r>
            <a:r>
              <a:rPr lang="en-US" b="1" dirty="0" err="1" smtClean="0">
                <a:solidFill>
                  <a:schemeClr val="accent5"/>
                </a:solidFill>
              </a:rPr>
              <a:t>RAC</a:t>
            </a:r>
            <a:endParaRPr lang="en-US" b="1" dirty="0">
              <a:solidFill>
                <a:schemeClr val="accent5"/>
              </a:solidFill>
            </a:endParaRPr>
          </a:p>
          <a:p>
            <a:r>
              <a:rPr lang="en-US" dirty="0" smtClean="0">
                <a:solidFill>
                  <a:schemeClr val="accent5"/>
                </a:solidFill>
              </a:rPr>
              <a:t>	Office </a:t>
            </a:r>
            <a:r>
              <a:rPr lang="en-US" dirty="0">
                <a:solidFill>
                  <a:schemeClr val="accent5"/>
                </a:solidFill>
              </a:rPr>
              <a:t>phone at AR/</a:t>
            </a:r>
            <a:r>
              <a:rPr lang="en-US" dirty="0" err="1">
                <a:solidFill>
                  <a:schemeClr val="accent5"/>
                </a:solidFill>
              </a:rPr>
              <a:t>WS</a:t>
            </a:r>
            <a:r>
              <a:rPr lang="en-US" dirty="0">
                <a:solidFill>
                  <a:schemeClr val="accent5"/>
                </a:solidFill>
              </a:rPr>
              <a:t> is (925) 691-8500 or </a:t>
            </a:r>
            <a:endParaRPr lang="en-US" dirty="0" smtClean="0">
              <a:solidFill>
                <a:schemeClr val="accent5"/>
              </a:solidFill>
            </a:endParaRPr>
          </a:p>
          <a:p>
            <a:r>
              <a:rPr lang="en-US" dirty="0" smtClean="0">
                <a:solidFill>
                  <a:schemeClr val="accent5"/>
                </a:solidFill>
              </a:rPr>
              <a:t>	via </a:t>
            </a:r>
            <a:r>
              <a:rPr lang="en-US" dirty="0">
                <a:solidFill>
                  <a:schemeClr val="accent5"/>
                </a:solidFill>
              </a:rPr>
              <a:t>email to </a:t>
            </a:r>
            <a:r>
              <a:rPr lang="en-US" u="sng" dirty="0">
                <a:solidFill>
                  <a:schemeClr val="accent5"/>
                </a:solidFill>
              </a:rPr>
              <a:t>astrauch@arws.com</a:t>
            </a:r>
          </a:p>
          <a:p>
            <a:pPr algn="ctr"/>
            <a:endParaRPr lang="en-US" sz="2800" b="1" dirty="0" smtClean="0">
              <a:solidFill>
                <a:schemeClr val="accent5"/>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379" y="2743200"/>
            <a:ext cx="2104944" cy="315741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9179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48874" y="450601"/>
            <a:ext cx="3097036" cy="2085013"/>
          </a:xfrm>
          <a:prstGeom prst="rect">
            <a:avLst/>
          </a:prstGeom>
        </p:spPr>
      </p:pic>
      <p:sp>
        <p:nvSpPr>
          <p:cNvPr id="3" name="TextBox 2"/>
          <p:cNvSpPr txBox="1"/>
          <p:nvPr/>
        </p:nvSpPr>
        <p:spPr>
          <a:xfrm>
            <a:off x="1409002" y="1062681"/>
            <a:ext cx="9354065" cy="646331"/>
          </a:xfrm>
          <a:prstGeom prst="rect">
            <a:avLst/>
          </a:prstGeom>
          <a:noFill/>
        </p:spPr>
        <p:txBody>
          <a:bodyPr wrap="square" rtlCol="0">
            <a:spAutoFit/>
          </a:bodyPr>
          <a:lstStyle/>
          <a:p>
            <a:endParaRPr lang="en-US" dirty="0" smtClean="0">
              <a:solidFill>
                <a:srgbClr val="0070C0"/>
              </a:solidFill>
            </a:endParaRPr>
          </a:p>
          <a:p>
            <a:endParaRPr lang="en-US" dirty="0">
              <a:solidFill>
                <a:srgbClr val="0070C0"/>
              </a:solidFill>
            </a:endParaRPr>
          </a:p>
        </p:txBody>
      </p:sp>
      <p:sp>
        <p:nvSpPr>
          <p:cNvPr id="8" name="Rectangle 7"/>
          <p:cNvSpPr/>
          <p:nvPr/>
        </p:nvSpPr>
        <p:spPr>
          <a:xfrm>
            <a:off x="609600" y="1062681"/>
            <a:ext cx="10153467" cy="5355312"/>
          </a:xfrm>
          <a:prstGeom prst="rect">
            <a:avLst/>
          </a:prstGeom>
        </p:spPr>
        <p:txBody>
          <a:bodyPr wrap="square">
            <a:spAutoFit/>
          </a:bodyPr>
          <a:lstStyle/>
          <a:p>
            <a:endParaRPr lang="en-US" b="1" dirty="0" smtClean="0">
              <a:solidFill>
                <a:srgbClr val="000000"/>
              </a:solidFill>
            </a:endParaRPr>
          </a:p>
          <a:p>
            <a:r>
              <a:rPr lang="en-US" sz="2400" b="1" dirty="0" smtClean="0">
                <a:solidFill>
                  <a:srgbClr val="000000"/>
                </a:solidFill>
              </a:rPr>
              <a:t>Topics</a:t>
            </a:r>
            <a:r>
              <a:rPr lang="en-US" sz="2400" dirty="0"/>
              <a:t/>
            </a:r>
            <a:br>
              <a:rPr lang="en-US" sz="2400" dirty="0"/>
            </a:br>
            <a:r>
              <a:rPr lang="en-US" sz="2400" dirty="0" smtClean="0">
                <a:solidFill>
                  <a:schemeClr val="accent5"/>
                </a:solidFill>
              </a:rPr>
              <a:t>1. Chapter Election Basics</a:t>
            </a:r>
          </a:p>
          <a:p>
            <a:r>
              <a:rPr lang="en-US" sz="2400" dirty="0" smtClean="0">
                <a:solidFill>
                  <a:schemeClr val="accent5"/>
                </a:solidFill>
              </a:rPr>
              <a:t>2. E-Ballots – Option for Chapter Members to vote via email</a:t>
            </a:r>
          </a:p>
          <a:p>
            <a:r>
              <a:rPr lang="en-US" sz="2400" dirty="0" smtClean="0">
                <a:solidFill>
                  <a:schemeClr val="accent5"/>
                </a:solidFill>
              </a:rPr>
              <a:t>3. Upcoming call for </a:t>
            </a:r>
            <a:r>
              <a:rPr lang="en-US" sz="2400" dirty="0" err="1" smtClean="0">
                <a:solidFill>
                  <a:schemeClr val="accent5"/>
                </a:solidFill>
              </a:rPr>
              <a:t>IRWA</a:t>
            </a:r>
            <a:r>
              <a:rPr lang="en-US" sz="2400" dirty="0" smtClean="0">
                <a:solidFill>
                  <a:schemeClr val="accent5"/>
                </a:solidFill>
              </a:rPr>
              <a:t> Award nominations</a:t>
            </a:r>
          </a:p>
          <a:p>
            <a:r>
              <a:rPr lang="en-US" sz="2400" dirty="0" smtClean="0">
                <a:solidFill>
                  <a:schemeClr val="accent5"/>
                </a:solidFill>
              </a:rPr>
              <a:t>4. Region Awards</a:t>
            </a:r>
          </a:p>
          <a:p>
            <a:r>
              <a:rPr lang="en-US" sz="2400" dirty="0"/>
              <a:t/>
            </a:r>
            <a:br>
              <a:rPr lang="en-US" sz="2400" dirty="0"/>
            </a:br>
            <a:r>
              <a:rPr lang="en-US" sz="2400" b="1" dirty="0">
                <a:solidFill>
                  <a:srgbClr val="000000"/>
                </a:solidFill>
              </a:rPr>
              <a:t/>
            </a:r>
            <a:br>
              <a:rPr lang="en-US" sz="2400" b="1" dirty="0">
                <a:solidFill>
                  <a:srgbClr val="000000"/>
                </a:solidFill>
              </a:rPr>
            </a:br>
            <a:r>
              <a:rPr lang="en-US" sz="2400" b="1" dirty="0">
                <a:solidFill>
                  <a:srgbClr val="000000"/>
                </a:solidFill>
              </a:rPr>
              <a:t>Our Mission</a:t>
            </a:r>
            <a:r>
              <a:rPr lang="en-US" sz="2400" dirty="0"/>
              <a:t/>
            </a:r>
            <a:br>
              <a:rPr lang="en-US" sz="2400" dirty="0"/>
            </a:br>
            <a:r>
              <a:rPr lang="en-US" sz="2400" i="1" dirty="0">
                <a:solidFill>
                  <a:schemeClr val="accent5"/>
                </a:solidFill>
              </a:rPr>
              <a:t>We empower professionals by </a:t>
            </a:r>
            <a:r>
              <a:rPr lang="en-US" sz="2400" i="1" u="sng" dirty="0">
                <a:solidFill>
                  <a:schemeClr val="accent5"/>
                </a:solidFill>
              </a:rPr>
              <a:t>elevating ethics</a:t>
            </a:r>
            <a:r>
              <a:rPr lang="en-US" sz="2400" i="1" dirty="0">
                <a:solidFill>
                  <a:schemeClr val="accent5"/>
                </a:solidFill>
              </a:rPr>
              <a:t>, </a:t>
            </a:r>
            <a:r>
              <a:rPr lang="en-US" sz="2400" i="1" u="sng" dirty="0" smtClean="0">
                <a:solidFill>
                  <a:schemeClr val="accent5"/>
                </a:solidFill>
              </a:rPr>
              <a:t>learning</a:t>
            </a:r>
            <a:r>
              <a:rPr lang="en-US" sz="2400" i="1" dirty="0" smtClean="0">
                <a:solidFill>
                  <a:schemeClr val="accent5"/>
                </a:solidFill>
              </a:rPr>
              <a:t> and </a:t>
            </a:r>
            <a:r>
              <a:rPr lang="en-US" sz="2400" i="1" dirty="0">
                <a:solidFill>
                  <a:schemeClr val="accent5"/>
                </a:solidFill>
              </a:rPr>
              <a:t>a </a:t>
            </a:r>
            <a:r>
              <a:rPr lang="en-US" sz="2400" i="1" u="sng" dirty="0">
                <a:solidFill>
                  <a:schemeClr val="accent5"/>
                </a:solidFill>
              </a:rPr>
              <a:t>standard of excellence </a:t>
            </a:r>
            <a:r>
              <a:rPr lang="en-US" sz="2400" i="1" dirty="0">
                <a:solidFill>
                  <a:schemeClr val="accent5"/>
                </a:solidFill>
              </a:rPr>
              <a:t>within the global infrastructure real estate community.</a:t>
            </a:r>
          </a:p>
          <a:p>
            <a:endParaRPr lang="en-US" dirty="0" smtClean="0">
              <a:solidFill>
                <a:srgbClr val="000000"/>
              </a:solidFill>
              <a:latin typeface="Century Gothic" panose="020B0502020202020204" pitchFamily="34" charset="0"/>
            </a:endParaRPr>
          </a:p>
          <a:p>
            <a:endParaRPr lang="en-US" sz="2400" b="1" dirty="0" smtClean="0"/>
          </a:p>
          <a:p>
            <a:r>
              <a:rPr lang="en-US" sz="2400" b="1" dirty="0" smtClean="0"/>
              <a:t>Has </a:t>
            </a:r>
            <a:r>
              <a:rPr lang="en-US" sz="2400" b="1" dirty="0"/>
              <a:t>your Chapter identified its Nominations &amp; Elections Chair?</a:t>
            </a:r>
          </a:p>
          <a:p>
            <a:endParaRPr lang="en-US"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610249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184" y="304800"/>
            <a:ext cx="11074400" cy="8279190"/>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Conducting a Valid Chapter Election of Officers &amp; Voting Directors</a:t>
            </a:r>
          </a:p>
          <a:p>
            <a:pPr algn="ctr"/>
            <a:endParaRPr lang="en-US" sz="2800" b="1" dirty="0" smtClean="0">
              <a:solidFill>
                <a:schemeClr val="accent5"/>
              </a:solidFill>
              <a:effectLst>
                <a:outerShdw blurRad="38100" dist="38100" dir="2700000" algn="tl">
                  <a:srgbClr val="000000">
                    <a:alpha val="43137"/>
                  </a:srgbClr>
                </a:outerShdw>
              </a:effectLst>
            </a:endParaRPr>
          </a:p>
          <a:p>
            <a:pPr algn="ctr"/>
            <a:r>
              <a:rPr lang="en-US" sz="2000" b="1" i="1" dirty="0"/>
              <a:t>It is vital that each chapter run a proper election of oﬃcers and voting directors each year.</a:t>
            </a:r>
            <a:endParaRPr lang="en-US" sz="2000" b="1" i="1" dirty="0" smtClean="0"/>
          </a:p>
          <a:p>
            <a:pPr algn="ctr"/>
            <a:endParaRPr lang="en-US" b="1" dirty="0"/>
          </a:p>
          <a:p>
            <a:pPr algn="ctr"/>
            <a:r>
              <a:rPr lang="en-US" sz="2800" b="1" dirty="0" smtClean="0">
                <a:solidFill>
                  <a:schemeClr val="accent5"/>
                </a:solidFill>
                <a:effectLst>
                  <a:outerShdw blurRad="38100" dist="38100" dir="2700000" algn="tl">
                    <a:srgbClr val="000000">
                      <a:alpha val="43137"/>
                    </a:srgbClr>
                  </a:outerShdw>
                </a:effectLst>
              </a:rPr>
              <a:t>Basic Steps:</a:t>
            </a:r>
          </a:p>
          <a:p>
            <a:pPr marL="514350" indent="-514350">
              <a:lnSpc>
                <a:spcPct val="150000"/>
              </a:lnSpc>
              <a:buFont typeface="+mj-lt"/>
              <a:buAutoNum type="arabicPeriod"/>
            </a:pPr>
            <a:r>
              <a:rPr lang="en-US" sz="2400" dirty="0"/>
              <a:t>Check and review Chapter bylaws for speciﬁc provisions concerning the </a:t>
            </a:r>
            <a:r>
              <a:rPr lang="en-US" sz="2400" dirty="0" smtClean="0"/>
              <a:t>election.</a:t>
            </a:r>
          </a:p>
          <a:p>
            <a:pPr marL="514350" indent="-514350">
              <a:lnSpc>
                <a:spcPct val="150000"/>
              </a:lnSpc>
              <a:buFont typeface="+mj-lt"/>
              <a:buAutoNum type="arabicPeriod"/>
            </a:pPr>
            <a:r>
              <a:rPr lang="en-US" sz="2400" dirty="0" smtClean="0"/>
              <a:t>E-Ballots – we will talk more about these ……….</a:t>
            </a:r>
          </a:p>
          <a:p>
            <a:pPr marL="514350" indent="-514350">
              <a:lnSpc>
                <a:spcPct val="150000"/>
              </a:lnSpc>
              <a:buFont typeface="+mj-lt"/>
              <a:buAutoNum type="arabicPeriod"/>
            </a:pPr>
            <a:r>
              <a:rPr lang="en-US" sz="2400" dirty="0" smtClean="0"/>
              <a:t>Build a timeline to </a:t>
            </a:r>
            <a:r>
              <a:rPr lang="en-US" sz="2400" dirty="0"/>
              <a:t>accomplish the </a:t>
            </a:r>
            <a:r>
              <a:rPr lang="en-US" sz="2400" dirty="0" smtClean="0"/>
              <a:t>election tasks.</a:t>
            </a:r>
          </a:p>
          <a:p>
            <a:pPr marL="514350" indent="-514350">
              <a:lnSpc>
                <a:spcPct val="150000"/>
              </a:lnSpc>
              <a:buFont typeface="+mj-lt"/>
              <a:buAutoNum type="arabicPeriod"/>
            </a:pPr>
            <a:r>
              <a:rPr lang="en-US" sz="2400" dirty="0" smtClean="0"/>
              <a:t>Schedule your election meeting.</a:t>
            </a:r>
          </a:p>
          <a:p>
            <a:pPr marL="457200" indent="-457200">
              <a:lnSpc>
                <a:spcPct val="150000"/>
              </a:lnSpc>
              <a:buFont typeface="+mj-lt"/>
              <a:buAutoNum type="arabicPeriod"/>
            </a:pPr>
            <a:r>
              <a:rPr lang="en-US" sz="2400" dirty="0" smtClean="0"/>
              <a:t> Open nominations and provide a due date. </a:t>
            </a:r>
            <a:endParaRPr lang="en-US" sz="2400" i="1" dirty="0"/>
          </a:p>
          <a:p>
            <a:pPr marL="514350" indent="-514350">
              <a:lnSpc>
                <a:spcPct val="150000"/>
              </a:lnSpc>
              <a:buFont typeface="+mj-lt"/>
              <a:buAutoNum type="arabicPeriod"/>
            </a:pPr>
            <a:r>
              <a:rPr lang="en-US" sz="2400" dirty="0" smtClean="0"/>
              <a:t>Prepare </a:t>
            </a:r>
            <a:r>
              <a:rPr lang="en-US" sz="2400" dirty="0"/>
              <a:t>a ballot and distribute to the membership.</a:t>
            </a:r>
          </a:p>
          <a:p>
            <a:pPr marL="514350" indent="-514350">
              <a:lnSpc>
                <a:spcPct val="150000"/>
              </a:lnSpc>
              <a:buFont typeface="+mj-lt"/>
              <a:buAutoNum type="arabicPeriod"/>
            </a:pPr>
            <a:r>
              <a:rPr lang="en-US" sz="2400" dirty="0"/>
              <a:t>Hold </a:t>
            </a:r>
            <a:r>
              <a:rPr lang="en-US" sz="2400" dirty="0" smtClean="0"/>
              <a:t>your </a:t>
            </a:r>
            <a:r>
              <a:rPr lang="en-US" sz="2400" dirty="0"/>
              <a:t>election meeting and follow the script!</a:t>
            </a:r>
          </a:p>
          <a:p>
            <a:pPr marL="514350" indent="-514350">
              <a:buFont typeface="+mj-lt"/>
              <a:buAutoNum type="arabicPeriod"/>
            </a:pPr>
            <a:endParaRPr lang="en-US" sz="1400" b="1" i="1" dirty="0" smtClean="0"/>
          </a:p>
          <a:p>
            <a:pPr marL="514350" indent="-514350">
              <a:buFont typeface="+mj-lt"/>
              <a:buAutoNum type="arabicPeriod"/>
            </a:pPr>
            <a:endParaRPr lang="en-US" sz="1400" b="1" i="1" dirty="0"/>
          </a:p>
          <a:p>
            <a:pPr algn="ctr"/>
            <a:endParaRPr lang="en-US" sz="2000" b="1" dirty="0"/>
          </a:p>
          <a:p>
            <a:endParaRPr lang="en-US" dirty="0" smtClean="0"/>
          </a:p>
          <a:p>
            <a:endParaRPr lang="en-US" b="1" dirty="0"/>
          </a:p>
          <a:p>
            <a:endParaRPr lang="en-US" b="1" dirty="0"/>
          </a:p>
          <a:p>
            <a:pPr algn="ctr"/>
            <a:endParaRPr lang="en-US" sz="2800" b="1" dirty="0" smtClean="0">
              <a:solidFill>
                <a:schemeClr val="accent5"/>
              </a:solidFill>
              <a:effectLst>
                <a:outerShdw blurRad="38100" dist="38100" dir="2700000" algn="tl">
                  <a:srgbClr val="000000">
                    <a:alpha val="43137"/>
                  </a:srgbClr>
                </a:outerShdw>
              </a:effectLst>
            </a:endParaRPr>
          </a:p>
          <a:p>
            <a:endParaRPr lang="en-US" sz="1400" dirty="0">
              <a:solidFill>
                <a:srgbClr val="0070C0"/>
              </a:solidFill>
            </a:endParaRPr>
          </a:p>
          <a:p>
            <a:endParaRPr lang="en-US" sz="1400" dirty="0">
              <a:solidFill>
                <a:srgbClr val="0070C0"/>
              </a:solidFill>
            </a:endParaRPr>
          </a:p>
        </p:txBody>
      </p:sp>
      <p:pic>
        <p:nvPicPr>
          <p:cNvPr id="2" name="Picture 1"/>
          <p:cNvPicPr>
            <a:picLocks noChangeAspect="1"/>
          </p:cNvPicPr>
          <p:nvPr/>
        </p:nvPicPr>
        <p:blipFill>
          <a:blip r:embed="rId2"/>
          <a:stretch>
            <a:fillRect/>
          </a:stretch>
        </p:blipFill>
        <p:spPr>
          <a:xfrm>
            <a:off x="8478013" y="3627460"/>
            <a:ext cx="2798307" cy="1633870"/>
          </a:xfrm>
          <a:prstGeom prst="rect">
            <a:avLst/>
          </a:prstGeom>
        </p:spPr>
      </p:pic>
    </p:spTree>
    <p:extLst>
      <p:ext uri="{BB962C8B-B14F-4D97-AF65-F5344CB8AC3E}">
        <p14:creationId xmlns:p14="http://schemas.microsoft.com/office/powerpoint/2010/main" val="2359673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82" y="556057"/>
            <a:ext cx="11244982" cy="4739759"/>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Things to Remember……</a:t>
            </a:r>
            <a:endParaRPr lang="en-US" sz="2000" b="1" dirty="0" smtClean="0"/>
          </a:p>
          <a:p>
            <a:pPr lvl="0"/>
            <a:r>
              <a:rPr lang="en-US" sz="2000" dirty="0" smtClean="0"/>
              <a:t>Many chapters have their Chapter President/VP/President Elect also serve as a Voting Director. While </a:t>
            </a:r>
            <a:r>
              <a:rPr lang="en-US" sz="2000" dirty="0"/>
              <a:t>this is allowable, it must be reﬂected in </a:t>
            </a:r>
            <a:r>
              <a:rPr lang="en-US" sz="2000" dirty="0" smtClean="0"/>
              <a:t>your Chapter’s bylaws.</a:t>
            </a:r>
          </a:p>
          <a:p>
            <a:pPr lvl="0"/>
            <a:endParaRPr lang="en-US" sz="2000" i="1" dirty="0" smtClean="0"/>
          </a:p>
          <a:p>
            <a:pPr marL="342900" lvl="0" indent="-342900">
              <a:buFont typeface="Arial" panose="020B0604020202020204" pitchFamily="34" charset="0"/>
              <a:buChar char="•"/>
            </a:pPr>
            <a:r>
              <a:rPr lang="en-US" sz="2000" b="1" dirty="0" smtClean="0"/>
              <a:t>For Example - DO </a:t>
            </a:r>
            <a:r>
              <a:rPr lang="en-US" sz="2000" b="1" dirty="0"/>
              <a:t>NOT </a:t>
            </a:r>
            <a:r>
              <a:rPr lang="en-US" sz="2000" dirty="0"/>
              <a:t>combine the </a:t>
            </a:r>
            <a:r>
              <a:rPr lang="en-US" sz="2000" dirty="0" smtClean="0"/>
              <a:t>Chapter President </a:t>
            </a:r>
            <a:r>
              <a:rPr lang="en-US" sz="2000" dirty="0"/>
              <a:t>and the </a:t>
            </a:r>
            <a:r>
              <a:rPr lang="en-US" sz="2000" dirty="0" smtClean="0"/>
              <a:t>International Voting </a:t>
            </a:r>
            <a:r>
              <a:rPr lang="en-US" sz="2000" dirty="0"/>
              <a:t>Director into one </a:t>
            </a:r>
            <a:r>
              <a:rPr lang="en-US" sz="2000" dirty="0" smtClean="0"/>
              <a:t>vote on your ballot and during your election meeting.  </a:t>
            </a:r>
            <a:r>
              <a:rPr lang="en-US" sz="2000" dirty="0"/>
              <a:t>This would </a:t>
            </a:r>
            <a:r>
              <a:rPr lang="en-US" sz="2000" dirty="0" smtClean="0"/>
              <a:t>be considered </a:t>
            </a:r>
            <a:r>
              <a:rPr lang="en-US" sz="2000" dirty="0"/>
              <a:t>a </a:t>
            </a:r>
            <a:r>
              <a:rPr lang="en-US" sz="2000" dirty="0" smtClean="0"/>
              <a:t>violation </a:t>
            </a:r>
            <a:r>
              <a:rPr lang="en-US" sz="2000" dirty="0"/>
              <a:t>of the </a:t>
            </a:r>
            <a:r>
              <a:rPr lang="en-US" sz="2000" dirty="0" smtClean="0"/>
              <a:t>International </a:t>
            </a:r>
            <a:r>
              <a:rPr lang="en-US" sz="2000" dirty="0"/>
              <a:t>Bylaws and therefore an invalid </a:t>
            </a:r>
            <a:r>
              <a:rPr lang="en-US" sz="2000" dirty="0" smtClean="0"/>
              <a:t>election.</a:t>
            </a:r>
          </a:p>
          <a:p>
            <a:pPr lvl="0"/>
            <a:endParaRPr lang="en-US" sz="2000" dirty="0"/>
          </a:p>
          <a:p>
            <a:pPr lvl="0"/>
            <a:r>
              <a:rPr lang="en-US" sz="2000" dirty="0"/>
              <a:t>Current </a:t>
            </a:r>
            <a:r>
              <a:rPr lang="en-US" sz="2000" dirty="0" smtClean="0"/>
              <a:t>Chapter Oﬃcers </a:t>
            </a:r>
            <a:r>
              <a:rPr lang="en-US" sz="2000" b="1" dirty="0"/>
              <a:t>must declare via an </a:t>
            </a:r>
            <a:r>
              <a:rPr lang="en-US" sz="2000" b="1" dirty="0" smtClean="0"/>
              <a:t>email or letter</a:t>
            </a:r>
            <a:r>
              <a:rPr lang="en-US" sz="2000" dirty="0" smtClean="0"/>
              <a:t> </a:t>
            </a:r>
            <a:r>
              <a:rPr lang="en-US" sz="2000" dirty="0"/>
              <a:t>to </a:t>
            </a:r>
            <a:r>
              <a:rPr lang="en-US" sz="2000" dirty="0" smtClean="0"/>
              <a:t>your Chapter’s </a:t>
            </a:r>
            <a:r>
              <a:rPr lang="en-US" sz="2000" dirty="0"/>
              <a:t>Nominations &amp; Elections Chair their intention to continue service and declare for the oﬃce they intend to run.</a:t>
            </a:r>
          </a:p>
          <a:p>
            <a:pPr lvl="0"/>
            <a:endParaRPr lang="en-US" sz="2000" dirty="0" smtClean="0"/>
          </a:p>
          <a:p>
            <a:pPr lvl="0"/>
            <a:r>
              <a:rPr lang="en-US" sz="2000" dirty="0"/>
              <a:t>If an individual is nominated for two positions, they must select </a:t>
            </a:r>
            <a:r>
              <a:rPr lang="en-US" sz="2000" b="1" dirty="0"/>
              <a:t>one</a:t>
            </a:r>
            <a:r>
              <a:rPr lang="en-US" sz="2000" dirty="0"/>
              <a:t> for which they intend to run.</a:t>
            </a:r>
          </a:p>
          <a:p>
            <a:pPr lvl="0"/>
            <a:endParaRPr lang="en-US" sz="2000" dirty="0" smtClean="0"/>
          </a:p>
          <a:p>
            <a:pPr lvl="0"/>
            <a:endParaRPr lang="en-US" sz="2000" dirty="0" smtClean="0"/>
          </a:p>
          <a:p>
            <a:endParaRPr lang="en-US" sz="1400" dirty="0">
              <a:solidFill>
                <a:srgbClr val="0070C0"/>
              </a:solidFill>
            </a:endParaRPr>
          </a:p>
        </p:txBody>
      </p:sp>
    </p:spTree>
    <p:extLst>
      <p:ext uri="{BB962C8B-B14F-4D97-AF65-F5344CB8AC3E}">
        <p14:creationId xmlns:p14="http://schemas.microsoft.com/office/powerpoint/2010/main" val="383966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09176" y="4225588"/>
            <a:ext cx="3852262" cy="1555891"/>
          </a:xfrm>
          <a:prstGeom prst="rect">
            <a:avLst/>
          </a:prstGeom>
        </p:spPr>
      </p:pic>
      <p:sp>
        <p:nvSpPr>
          <p:cNvPr id="3" name="TextBox 2"/>
          <p:cNvSpPr txBox="1"/>
          <p:nvPr/>
        </p:nvSpPr>
        <p:spPr>
          <a:xfrm>
            <a:off x="605482" y="556057"/>
            <a:ext cx="11244982" cy="3323987"/>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Things to Remember……</a:t>
            </a:r>
            <a:endParaRPr lang="en-US" sz="2000" b="1" dirty="0" smtClean="0"/>
          </a:p>
          <a:p>
            <a:pPr lvl="0"/>
            <a:endParaRPr lang="en-US" sz="2000" dirty="0" smtClean="0"/>
          </a:p>
          <a:p>
            <a:pPr lvl="0"/>
            <a:endParaRPr lang="en-US" sz="2000" dirty="0"/>
          </a:p>
          <a:p>
            <a:pPr lvl="0"/>
            <a:endParaRPr lang="en-US" sz="2000" dirty="0" smtClean="0"/>
          </a:p>
          <a:p>
            <a:pPr lvl="0"/>
            <a:endParaRPr lang="en-US" sz="2000" dirty="0"/>
          </a:p>
          <a:p>
            <a:pPr lvl="0"/>
            <a:endParaRPr lang="en-US" sz="2000" dirty="0" smtClean="0"/>
          </a:p>
          <a:p>
            <a:pPr lvl="0"/>
            <a:r>
              <a:rPr lang="en-US" sz="2800" b="1" dirty="0">
                <a:solidFill>
                  <a:schemeClr val="accent5"/>
                </a:solidFill>
                <a:effectLst>
                  <a:outerShdw blurRad="38100" dist="38100" dir="2700000" algn="tl">
                    <a:srgbClr val="000000">
                      <a:alpha val="43137"/>
                    </a:srgbClr>
                  </a:outerShdw>
                </a:effectLst>
              </a:rPr>
              <a:t>We are all volunteers and doing our absolute best.  </a:t>
            </a:r>
            <a:r>
              <a:rPr lang="en-US" sz="2000" dirty="0"/>
              <a:t>There is nothing that could go wrong at your Chapter’s election meeting that can’t be fixed later.</a:t>
            </a:r>
          </a:p>
          <a:p>
            <a:pPr lvl="0"/>
            <a:endParaRPr lang="en-US" sz="2000" dirty="0" smtClean="0"/>
          </a:p>
          <a:p>
            <a:endParaRPr lang="en-US" sz="1400" dirty="0">
              <a:solidFill>
                <a:srgbClr val="0070C0"/>
              </a:solidFill>
            </a:endParaRPr>
          </a:p>
        </p:txBody>
      </p:sp>
    </p:spTree>
    <p:extLst>
      <p:ext uri="{BB962C8B-B14F-4D97-AF65-F5344CB8AC3E}">
        <p14:creationId xmlns:p14="http://schemas.microsoft.com/office/powerpoint/2010/main" val="10400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82" y="556057"/>
            <a:ext cx="11244982" cy="5232202"/>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Conducting the Election</a:t>
            </a:r>
          </a:p>
          <a:p>
            <a:pPr lvl="0">
              <a:lnSpc>
                <a:spcPct val="200000"/>
              </a:lnSpc>
            </a:pPr>
            <a:r>
              <a:rPr lang="en-US" sz="2000" b="1" dirty="0" smtClean="0"/>
              <a:t>Call the election meeting to order</a:t>
            </a:r>
            <a:endParaRPr lang="en-US" sz="2000" b="1" dirty="0"/>
          </a:p>
          <a:p>
            <a:pPr marL="342900" lvl="0" indent="-342900">
              <a:lnSpc>
                <a:spcPct val="150000"/>
              </a:lnSpc>
              <a:buFont typeface="Arial" panose="020B0604020202020204" pitchFamily="34" charset="0"/>
              <a:buChar char="•"/>
            </a:pPr>
            <a:r>
              <a:rPr lang="en-US" sz="2400" dirty="0" smtClean="0"/>
              <a:t>Utilize the script.</a:t>
            </a:r>
          </a:p>
          <a:p>
            <a:pPr marL="342900" lvl="0" indent="-342900">
              <a:lnSpc>
                <a:spcPct val="150000"/>
              </a:lnSpc>
              <a:buFont typeface="Arial" panose="020B0604020202020204" pitchFamily="34" charset="0"/>
              <a:buChar char="•"/>
            </a:pPr>
            <a:r>
              <a:rPr lang="en-US" sz="2400" dirty="0" smtClean="0"/>
              <a:t>Nominations can come from the floor, be sure to ask three (3) times.</a:t>
            </a:r>
          </a:p>
          <a:p>
            <a:pPr marL="342900" lvl="0" indent="-342900">
              <a:lnSpc>
                <a:spcPct val="150000"/>
              </a:lnSpc>
              <a:buFont typeface="Arial" panose="020B0604020202020204" pitchFamily="34" charset="0"/>
              <a:buChar char="•"/>
            </a:pPr>
            <a:r>
              <a:rPr lang="en-US" sz="2400" dirty="0" smtClean="0"/>
              <a:t>If </a:t>
            </a:r>
            <a:r>
              <a:rPr lang="en-US" sz="2400" dirty="0"/>
              <a:t>a </a:t>
            </a:r>
            <a:r>
              <a:rPr lang="en-US" sz="2400" dirty="0" smtClean="0"/>
              <a:t>nomination </a:t>
            </a:r>
            <a:r>
              <a:rPr lang="en-US" sz="2400" dirty="0"/>
              <a:t>from the ﬂoor is oﬀered, the </a:t>
            </a:r>
            <a:r>
              <a:rPr lang="en-US" sz="2400" dirty="0" smtClean="0"/>
              <a:t>Chapter’s Nominations </a:t>
            </a:r>
            <a:r>
              <a:rPr lang="en-US" sz="2400" dirty="0"/>
              <a:t>&amp; </a:t>
            </a:r>
            <a:r>
              <a:rPr lang="en-US" sz="2400" dirty="0" smtClean="0"/>
              <a:t>Elections </a:t>
            </a:r>
            <a:r>
              <a:rPr lang="en-US" sz="2400" dirty="0"/>
              <a:t>C</a:t>
            </a:r>
            <a:r>
              <a:rPr lang="en-US" sz="2400" dirty="0" smtClean="0"/>
              <a:t>hair should </a:t>
            </a:r>
            <a:r>
              <a:rPr lang="en-US" sz="2400" dirty="0"/>
              <a:t>verify membership via the </a:t>
            </a:r>
            <a:r>
              <a:rPr lang="en-US" sz="2400" dirty="0" err="1"/>
              <a:t>IRWA</a:t>
            </a:r>
            <a:r>
              <a:rPr lang="en-US" sz="2400" dirty="0"/>
              <a:t> website, Membership Directory and that they meet all criteria outlined in </a:t>
            </a:r>
            <a:r>
              <a:rPr lang="en-US" sz="2400" dirty="0" smtClean="0"/>
              <a:t>your </a:t>
            </a:r>
            <a:r>
              <a:rPr lang="en-US" sz="2400" dirty="0"/>
              <a:t>chapter </a:t>
            </a:r>
            <a:r>
              <a:rPr lang="en-US" sz="2400" dirty="0" smtClean="0"/>
              <a:t>bylaws.</a:t>
            </a:r>
          </a:p>
          <a:p>
            <a:pPr marL="342900" lvl="0" indent="-342900">
              <a:lnSpc>
                <a:spcPct val="150000"/>
              </a:lnSpc>
              <a:buFont typeface="Arial" panose="020B0604020202020204" pitchFamily="34" charset="0"/>
              <a:buChar char="•"/>
            </a:pPr>
            <a:r>
              <a:rPr lang="en-US" sz="2400" dirty="0" smtClean="0"/>
              <a:t>Allow </a:t>
            </a:r>
            <a:r>
              <a:rPr lang="en-US" sz="2400" dirty="0"/>
              <a:t>an opportunity for each candidate to speak for a determined period of </a:t>
            </a:r>
            <a:r>
              <a:rPr lang="en-US" sz="2400" dirty="0" smtClean="0"/>
              <a:t>time - </a:t>
            </a:r>
            <a:r>
              <a:rPr lang="en-US" sz="2400" dirty="0"/>
              <a:t>say 3 to 5 </a:t>
            </a:r>
            <a:r>
              <a:rPr lang="en-US" sz="2400" dirty="0" smtClean="0"/>
              <a:t>minutes.</a:t>
            </a:r>
          </a:p>
          <a:p>
            <a:endParaRPr lang="en-US" sz="1400" dirty="0">
              <a:solidFill>
                <a:srgbClr val="0070C0"/>
              </a:solidFill>
            </a:endParaRPr>
          </a:p>
        </p:txBody>
      </p:sp>
      <p:pic>
        <p:nvPicPr>
          <p:cNvPr id="2" name="Picture 1"/>
          <p:cNvPicPr>
            <a:picLocks noChangeAspect="1"/>
          </p:cNvPicPr>
          <p:nvPr/>
        </p:nvPicPr>
        <p:blipFill>
          <a:blip r:embed="rId2"/>
          <a:stretch>
            <a:fillRect/>
          </a:stretch>
        </p:blipFill>
        <p:spPr>
          <a:xfrm>
            <a:off x="8977699" y="695030"/>
            <a:ext cx="1764442" cy="1612335"/>
          </a:xfrm>
          <a:prstGeom prst="rect">
            <a:avLst/>
          </a:prstGeom>
        </p:spPr>
      </p:pic>
    </p:spTree>
    <p:extLst>
      <p:ext uri="{BB962C8B-B14F-4D97-AF65-F5344CB8AC3E}">
        <p14:creationId xmlns:p14="http://schemas.microsoft.com/office/powerpoint/2010/main" val="310312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769" y="2307365"/>
            <a:ext cx="11244982" cy="1969770"/>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US" sz="2400" dirty="0"/>
              <a:t>The Chapter </a:t>
            </a:r>
            <a:r>
              <a:rPr lang="en-US" sz="2400" b="1" dirty="0"/>
              <a:t>Secretary</a:t>
            </a:r>
            <a:r>
              <a:rPr lang="en-US" sz="2400" dirty="0"/>
              <a:t> is to note in the minutes of the meeting the names of those that ran for each oﬃce and the ultimate winner of the election.</a:t>
            </a:r>
          </a:p>
          <a:p>
            <a:pPr marL="342900" lvl="0" indent="-342900">
              <a:lnSpc>
                <a:spcPct val="150000"/>
              </a:lnSpc>
              <a:buFont typeface="Arial" panose="020B0604020202020204" pitchFamily="34" charset="0"/>
              <a:buChar char="•"/>
            </a:pPr>
            <a:r>
              <a:rPr lang="en-US" sz="2400" dirty="0"/>
              <a:t>Keep the paper ballots as a record of the election.</a:t>
            </a:r>
          </a:p>
          <a:p>
            <a:endParaRPr lang="en-US" sz="1400" dirty="0">
              <a:solidFill>
                <a:srgbClr val="0070C0"/>
              </a:solidFill>
            </a:endParaRPr>
          </a:p>
        </p:txBody>
      </p:sp>
      <p:pic>
        <p:nvPicPr>
          <p:cNvPr id="2" name="Picture 1"/>
          <p:cNvPicPr>
            <a:picLocks noChangeAspect="1"/>
          </p:cNvPicPr>
          <p:nvPr/>
        </p:nvPicPr>
        <p:blipFill>
          <a:blip r:embed="rId2"/>
          <a:stretch>
            <a:fillRect/>
          </a:stretch>
        </p:blipFill>
        <p:spPr>
          <a:xfrm>
            <a:off x="8977699" y="695030"/>
            <a:ext cx="1764442" cy="1612335"/>
          </a:xfrm>
          <a:prstGeom prst="rect">
            <a:avLst/>
          </a:prstGeom>
        </p:spPr>
      </p:pic>
    </p:spTree>
    <p:extLst>
      <p:ext uri="{BB962C8B-B14F-4D97-AF65-F5344CB8AC3E}">
        <p14:creationId xmlns:p14="http://schemas.microsoft.com/office/powerpoint/2010/main" val="401806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7600" y="304800"/>
            <a:ext cx="8604739" cy="6278642"/>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E-Ballots</a:t>
            </a:r>
          </a:p>
          <a:p>
            <a:pPr algn="ctr"/>
            <a:endParaRPr lang="en-US" sz="2800" b="1" dirty="0" smtClean="0">
              <a:solidFill>
                <a:schemeClr val="accent5"/>
              </a:solidFill>
              <a:effectLst>
                <a:outerShdw blurRad="38100" dist="38100" dir="2700000" algn="tl">
                  <a:srgbClr val="000000">
                    <a:alpha val="43137"/>
                  </a:srgbClr>
                </a:outerShdw>
              </a:effectLst>
            </a:endParaRPr>
          </a:p>
          <a:p>
            <a:pPr algn="ctr"/>
            <a:r>
              <a:rPr lang="en-US" sz="2000" b="1" i="1" dirty="0" smtClean="0"/>
              <a:t>Allowing Chapter Members to vote via email in Chapter Elections</a:t>
            </a:r>
          </a:p>
          <a:p>
            <a:pPr algn="ctr"/>
            <a:endParaRPr lang="en-US" b="1" dirty="0"/>
          </a:p>
          <a:p>
            <a:pPr marL="342900" indent="-342900">
              <a:buFont typeface="Arial" panose="020B0604020202020204" pitchFamily="34" charset="0"/>
              <a:buChar char="•"/>
            </a:pPr>
            <a:r>
              <a:rPr lang="en-US" sz="2400" dirty="0"/>
              <a:t>Do you want to allow voting via email?</a:t>
            </a:r>
          </a:p>
          <a:p>
            <a:endParaRPr lang="en-US" sz="2400" dirty="0"/>
          </a:p>
          <a:p>
            <a:pPr marL="342900" indent="-342900">
              <a:buFont typeface="Arial" panose="020B0604020202020204" pitchFamily="34" charset="0"/>
              <a:buChar char="•"/>
            </a:pPr>
            <a:r>
              <a:rPr lang="en-US" sz="2400" dirty="0"/>
              <a:t>Pros and cons</a:t>
            </a:r>
          </a:p>
          <a:p>
            <a:endParaRPr lang="en-US" sz="2400" dirty="0"/>
          </a:p>
          <a:p>
            <a:pPr marL="342900" indent="-342900">
              <a:buFont typeface="Arial" panose="020B0604020202020204" pitchFamily="34" charset="0"/>
              <a:buChar char="•"/>
            </a:pPr>
            <a:r>
              <a:rPr lang="en-US" sz="2400" dirty="0"/>
              <a:t>Check your Chapter’s Bylaws to see if they are permissible first</a:t>
            </a:r>
          </a:p>
          <a:p>
            <a:endParaRPr lang="en-US" sz="2400" dirty="0"/>
          </a:p>
          <a:p>
            <a:pPr marL="342900" indent="-342900">
              <a:buFont typeface="Arial" panose="020B0604020202020204" pitchFamily="34" charset="0"/>
              <a:buChar char="•"/>
            </a:pPr>
            <a:r>
              <a:rPr lang="en-US" sz="2400" dirty="0"/>
              <a:t>Not in your bylaws….  Then it needs to be added….</a:t>
            </a:r>
          </a:p>
          <a:p>
            <a:endParaRPr lang="en-US" sz="2400" dirty="0">
              <a:effectLst>
                <a:outerShdw blurRad="38100" dist="38100" dir="2700000" algn="tl">
                  <a:srgbClr val="000000">
                    <a:alpha val="43137"/>
                  </a:srgbClr>
                </a:outerShdw>
              </a:effectLst>
            </a:endParaRPr>
          </a:p>
          <a:p>
            <a:endParaRPr lang="en-US" sz="2400" dirty="0" smtClean="0"/>
          </a:p>
          <a:p>
            <a:endParaRPr lang="en-US" b="1" dirty="0"/>
          </a:p>
          <a:p>
            <a:endParaRPr lang="en-US" b="1" dirty="0"/>
          </a:p>
          <a:p>
            <a:pPr algn="ctr"/>
            <a:endParaRPr lang="en-US" sz="2800" b="1" dirty="0" smtClean="0">
              <a:solidFill>
                <a:schemeClr val="accent5"/>
              </a:solidFill>
              <a:effectLst>
                <a:outerShdw blurRad="38100" dist="38100" dir="2700000" algn="tl">
                  <a:srgbClr val="000000">
                    <a:alpha val="43137"/>
                  </a:srgbClr>
                </a:outerShdw>
              </a:effectLst>
            </a:endParaRPr>
          </a:p>
          <a:p>
            <a:endParaRPr lang="en-US" sz="1400" dirty="0">
              <a:solidFill>
                <a:srgbClr val="0070C0"/>
              </a:solidFill>
            </a:endParaRPr>
          </a:p>
          <a:p>
            <a:endParaRPr lang="en-US" sz="1400" dirty="0">
              <a:solidFill>
                <a:srgbClr val="0070C0"/>
              </a:solidFill>
            </a:endParaRPr>
          </a:p>
        </p:txBody>
      </p:sp>
      <p:pic>
        <p:nvPicPr>
          <p:cNvPr id="2" name="Picture 1"/>
          <p:cNvPicPr>
            <a:picLocks noChangeAspect="1"/>
          </p:cNvPicPr>
          <p:nvPr/>
        </p:nvPicPr>
        <p:blipFill>
          <a:blip r:embed="rId2"/>
          <a:stretch>
            <a:fillRect/>
          </a:stretch>
        </p:blipFill>
        <p:spPr>
          <a:xfrm>
            <a:off x="8752375" y="3873621"/>
            <a:ext cx="2143125" cy="2143125"/>
          </a:xfrm>
          <a:prstGeom prst="rect">
            <a:avLst/>
          </a:prstGeom>
        </p:spPr>
      </p:pic>
    </p:spTree>
    <p:extLst>
      <p:ext uri="{BB962C8B-B14F-4D97-AF65-F5344CB8AC3E}">
        <p14:creationId xmlns:p14="http://schemas.microsoft.com/office/powerpoint/2010/main" val="244811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0123" y="296984"/>
            <a:ext cx="9831754" cy="7109639"/>
          </a:xfrm>
          <a:prstGeom prst="rect">
            <a:avLst/>
          </a:prstGeom>
          <a:noFill/>
        </p:spPr>
        <p:txBody>
          <a:bodyPr wrap="square" rtlCol="0">
            <a:spAutoFit/>
          </a:bodyPr>
          <a:lstStyle/>
          <a:p>
            <a:pPr algn="ctr"/>
            <a:r>
              <a:rPr lang="en-US" sz="2800" b="1" dirty="0" smtClean="0">
                <a:solidFill>
                  <a:schemeClr val="accent5"/>
                </a:solidFill>
                <a:effectLst>
                  <a:outerShdw blurRad="38100" dist="38100" dir="2700000" algn="tl">
                    <a:srgbClr val="000000">
                      <a:alpha val="43137"/>
                    </a:srgbClr>
                  </a:outerShdw>
                </a:effectLst>
              </a:rPr>
              <a:t>E-Ballots</a:t>
            </a:r>
          </a:p>
          <a:p>
            <a:pPr algn="ctr"/>
            <a:endParaRPr lang="en-US" sz="2800" b="1" dirty="0" smtClean="0">
              <a:solidFill>
                <a:schemeClr val="accent5"/>
              </a:solidFill>
              <a:effectLst>
                <a:outerShdw blurRad="38100" dist="38100" dir="2700000" algn="tl">
                  <a:srgbClr val="000000">
                    <a:alpha val="43137"/>
                  </a:srgbClr>
                </a:outerShdw>
              </a:effectLst>
            </a:endParaRPr>
          </a:p>
          <a:p>
            <a:pPr algn="ctr"/>
            <a:r>
              <a:rPr lang="en-US" sz="2000" b="1" i="1" dirty="0" smtClean="0"/>
              <a:t>Updating your bylaws to allow Chapter Members to vote via email</a:t>
            </a:r>
            <a:endParaRPr lang="en-US" b="1" dirty="0"/>
          </a:p>
          <a:p>
            <a:endParaRPr lang="en-US" sz="2400" dirty="0" smtClean="0"/>
          </a:p>
          <a:p>
            <a:pPr marL="342900" indent="-342900">
              <a:lnSpc>
                <a:spcPct val="150000"/>
              </a:lnSpc>
              <a:buAutoNum type="arabicPeriod"/>
            </a:pPr>
            <a:r>
              <a:rPr lang="en-US" sz="2400" dirty="0"/>
              <a:t>Utilize the standard language to allow for e-ballots from </a:t>
            </a:r>
            <a:r>
              <a:rPr lang="en-US" sz="2400" dirty="0" err="1"/>
              <a:t>IRWA</a:t>
            </a:r>
            <a:r>
              <a:rPr lang="en-US" sz="2400" dirty="0"/>
              <a:t> HQ.</a:t>
            </a:r>
          </a:p>
          <a:p>
            <a:pPr marL="342900" indent="-342900">
              <a:lnSpc>
                <a:spcPct val="150000"/>
              </a:lnSpc>
              <a:buAutoNum type="arabicPeriod"/>
            </a:pPr>
            <a:r>
              <a:rPr lang="en-US" sz="2400" i="1" dirty="0">
                <a:solidFill>
                  <a:srgbClr val="FF0000"/>
                </a:solidFill>
              </a:rPr>
              <a:t>Does your Chapter use the model bylaws from </a:t>
            </a:r>
            <a:r>
              <a:rPr lang="en-US" sz="2400" i="1" dirty="0" err="1">
                <a:solidFill>
                  <a:srgbClr val="FF0000"/>
                </a:solidFill>
              </a:rPr>
              <a:t>IRWA</a:t>
            </a:r>
            <a:r>
              <a:rPr lang="en-US" sz="2400" i="1" dirty="0">
                <a:solidFill>
                  <a:srgbClr val="FF0000"/>
                </a:solidFill>
              </a:rPr>
              <a:t> HQ? </a:t>
            </a:r>
          </a:p>
          <a:p>
            <a:pPr marL="342900" indent="-342900">
              <a:lnSpc>
                <a:spcPct val="150000"/>
              </a:lnSpc>
              <a:buAutoNum type="arabicPeriod"/>
            </a:pPr>
            <a:r>
              <a:rPr lang="en-US" sz="2400" dirty="0"/>
              <a:t>Send a draft of your proposed bylaw changes to </a:t>
            </a:r>
            <a:r>
              <a:rPr lang="en-US" sz="2400" dirty="0" err="1"/>
              <a:t>IRWA</a:t>
            </a:r>
            <a:r>
              <a:rPr lang="en-US" sz="2400" dirty="0"/>
              <a:t> for review and approval first– Tim Drennan &amp; Bradly Kuhn.</a:t>
            </a:r>
          </a:p>
          <a:p>
            <a:pPr marL="342900" indent="-342900">
              <a:lnSpc>
                <a:spcPct val="150000"/>
              </a:lnSpc>
              <a:buAutoNum type="arabicPeriod"/>
            </a:pPr>
            <a:r>
              <a:rPr lang="en-US" sz="2400" dirty="0"/>
              <a:t>Notify you Chapter Members that at the next Chapter Meeting you will be voting on bylaw changes to allow for e-ballots.   </a:t>
            </a:r>
          </a:p>
          <a:p>
            <a:pPr marL="342900" indent="-342900">
              <a:lnSpc>
                <a:spcPct val="150000"/>
              </a:lnSpc>
              <a:buAutoNum type="arabicPeriod"/>
            </a:pPr>
            <a:endParaRPr lang="en-US" sz="2400" i="1" dirty="0"/>
          </a:p>
          <a:p>
            <a:pPr>
              <a:lnSpc>
                <a:spcPct val="150000"/>
              </a:lnSpc>
            </a:pPr>
            <a:r>
              <a:rPr lang="en-US" sz="2000" b="1" i="1" dirty="0" smtClean="0"/>
              <a:t>All </a:t>
            </a:r>
            <a:r>
              <a:rPr lang="en-US" sz="2000" b="1" i="1" dirty="0"/>
              <a:t>Chapter Members get to vote on these bylaw changes.  Not just your Executive Board</a:t>
            </a:r>
            <a:r>
              <a:rPr lang="en-US" sz="2000" i="1" dirty="0"/>
              <a:t>.</a:t>
            </a:r>
          </a:p>
          <a:p>
            <a:endParaRPr lang="en-US" b="1" dirty="0"/>
          </a:p>
          <a:p>
            <a:pPr algn="ctr"/>
            <a:endParaRPr lang="en-US" sz="2800" b="1" dirty="0" smtClean="0">
              <a:solidFill>
                <a:schemeClr val="accent5"/>
              </a:solidFill>
              <a:effectLst>
                <a:outerShdw blurRad="38100" dist="38100" dir="2700000" algn="tl">
                  <a:srgbClr val="000000">
                    <a:alpha val="43137"/>
                  </a:srgbClr>
                </a:outerShdw>
              </a:effectLst>
            </a:endParaRPr>
          </a:p>
          <a:p>
            <a:endParaRPr lang="en-US" sz="1400" dirty="0">
              <a:solidFill>
                <a:srgbClr val="0070C0"/>
              </a:solidFill>
            </a:endParaRPr>
          </a:p>
          <a:p>
            <a:endParaRPr lang="en-US" sz="1400" dirty="0">
              <a:solidFill>
                <a:srgbClr val="0070C0"/>
              </a:solidFill>
            </a:endParaRPr>
          </a:p>
        </p:txBody>
      </p:sp>
    </p:spTree>
    <p:extLst>
      <p:ext uri="{BB962C8B-B14F-4D97-AF65-F5344CB8AC3E}">
        <p14:creationId xmlns:p14="http://schemas.microsoft.com/office/powerpoint/2010/main" val="3271497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1118</Words>
  <Application>Microsoft Office PowerPoint</Application>
  <PresentationFormat>Widescreen</PresentationFormat>
  <Paragraphs>154</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 Update &amp; Information for Chapter Leaders INEC  International Elections and Nominations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Alesia Strauch</dc:creator>
  <cp:lastModifiedBy>Matranga Yolanda</cp:lastModifiedBy>
  <cp:revision>17</cp:revision>
  <dcterms:created xsi:type="dcterms:W3CDTF">2018-10-16T21:44:50Z</dcterms:created>
  <dcterms:modified xsi:type="dcterms:W3CDTF">2019-10-07T20:50:52Z</dcterms:modified>
</cp:coreProperties>
</file>