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63" r:id="rId3"/>
    <p:sldId id="265" r:id="rId4"/>
    <p:sldId id="257" r:id="rId5"/>
    <p:sldId id="269" r:id="rId6"/>
    <p:sldId id="266" r:id="rId7"/>
    <p:sldId id="268" r:id="rId8"/>
    <p:sldId id="259" r:id="rId9"/>
    <p:sldId id="275" r:id="rId10"/>
    <p:sldId id="272" r:id="rId11"/>
    <p:sldId id="261" r:id="rId12"/>
    <p:sldId id="262" r:id="rId13"/>
    <p:sldId id="274" r:id="rId14"/>
    <p:sldId id="273" r:id="rId15"/>
    <p:sldId id="264" r:id="rId16"/>
    <p:sldId id="260" r:id="rId17"/>
    <p:sldId id="33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96" autoAdjust="0"/>
    <p:restoredTop sz="72170" autoAdjust="0"/>
  </p:normalViewPr>
  <p:slideViewPr>
    <p:cSldViewPr snapToObjects="1">
      <p:cViewPr varScale="1">
        <p:scale>
          <a:sx n="49" d="100"/>
          <a:sy n="49" d="100"/>
        </p:scale>
        <p:origin x="131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782944-60C4-DB41-9905-867A91557457}" type="datetimeFigureOut">
              <a:rPr lang="en-US" smtClean="0"/>
              <a:t>10/12/2019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CC3E01-9357-4049-9A57-20DE8F9C027F}" type="slidenum">
              <a:rPr lang="en-US" smtClean="0"/>
              <a:t>‹#›</a:t>
            </a:fld>
            <a:endParaRPr lang="en-US" dirty="0"/>
          </a:p>
        </p:txBody>
      </p:sp>
    </p:spTree>
    <p:extLst>
      <p:ext uri="{BB962C8B-B14F-4D97-AF65-F5344CB8AC3E}">
        <p14:creationId xmlns:p14="http://schemas.microsoft.com/office/powerpoint/2010/main" val="4029672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B77388-233A-D842-8AE8-1FA44382C0FB}" type="datetimeFigureOut">
              <a:rPr lang="en-US" smtClean="0"/>
              <a:t>10/12/2019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A5991C-DDCE-2A49-AF39-91E2FB3EEDAA}" type="slidenum">
              <a:rPr lang="en-US" smtClean="0"/>
              <a:t>‹#›</a:t>
            </a:fld>
            <a:endParaRPr lang="en-US" dirty="0"/>
          </a:p>
        </p:txBody>
      </p:sp>
    </p:spTree>
    <p:extLst>
      <p:ext uri="{BB962C8B-B14F-4D97-AF65-F5344CB8AC3E}">
        <p14:creationId xmlns:p14="http://schemas.microsoft.com/office/powerpoint/2010/main" val="2110661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A5991C-DDCE-2A49-AF39-91E2FB3EEDAA}" type="slidenum">
              <a:rPr lang="en-US" smtClean="0"/>
              <a:t>2</a:t>
            </a:fld>
            <a:endParaRPr lang="en-US" dirty="0"/>
          </a:p>
        </p:txBody>
      </p:sp>
    </p:spTree>
    <p:extLst>
      <p:ext uri="{BB962C8B-B14F-4D97-AF65-F5344CB8AC3E}">
        <p14:creationId xmlns:p14="http://schemas.microsoft.com/office/powerpoint/2010/main" val="395241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Process for Forming a New IRWA Chapter</a:t>
            </a:r>
          </a:p>
          <a:p>
            <a:r>
              <a:rPr lang="en-US" sz="1200" dirty="0"/>
              <a:t> </a:t>
            </a:r>
          </a:p>
          <a:p>
            <a:r>
              <a:rPr lang="en-US" sz="1200" dirty="0"/>
              <a:t> </a:t>
            </a:r>
          </a:p>
          <a:p>
            <a:pPr lvl="0"/>
            <a:r>
              <a:rPr lang="en-US" sz="1200" dirty="0"/>
              <a:t>Hold a minimum of 4 meetings, lunch and learns or seminars over a 12 – 18 month period on a variety of Right of Ways topics.</a:t>
            </a:r>
          </a:p>
          <a:p>
            <a:r>
              <a:rPr lang="en-US" sz="1200" dirty="0"/>
              <a:t> </a:t>
            </a:r>
          </a:p>
          <a:p>
            <a:pPr lvl="0"/>
            <a:r>
              <a:rPr lang="en-US" sz="1200" dirty="0"/>
              <a:t>Create and keep an attendee roster for each meeting held with the topic presented as well as the presenter/facilitator.  Focus will be on the unique number of attendees to each meeting, example;  Each meeting held is not the same 15 people attending.  Should show a diversity of attendees based on the meeting topic as well as a sufficient number of unique attendees.</a:t>
            </a:r>
          </a:p>
          <a:p>
            <a:r>
              <a:rPr lang="en-US" sz="1200" dirty="0"/>
              <a:t> </a:t>
            </a:r>
          </a:p>
          <a:p>
            <a:pPr lvl="0"/>
            <a:r>
              <a:rPr lang="en-US" sz="1200" dirty="0"/>
              <a:t>If there is interest in forming a chapter after these meeting are held, the individuals interested in forming the chapter are to meet with the field operations staff who will explain in detail the expectations, requirements and responsibilities of the chapter officers to ensure a viable and sustainable chapter can succeed.  This includes but is not limited to:</a:t>
            </a:r>
          </a:p>
          <a:p>
            <a:r>
              <a:rPr lang="en-US" sz="1200" dirty="0"/>
              <a:t> </a:t>
            </a:r>
          </a:p>
          <a:p>
            <a:pPr lvl="0"/>
            <a:r>
              <a:rPr lang="en-US" sz="1200" dirty="0"/>
              <a:t>Chapter bylaws</a:t>
            </a:r>
          </a:p>
          <a:p>
            <a:pPr lvl="0"/>
            <a:r>
              <a:rPr lang="en-US" sz="1200" dirty="0"/>
              <a:t>Chapter election of officers</a:t>
            </a:r>
          </a:p>
          <a:p>
            <a:pPr lvl="0"/>
            <a:r>
              <a:rPr lang="en-US" sz="1200" dirty="0"/>
              <a:t>Fiduciary responsibilities </a:t>
            </a:r>
          </a:p>
          <a:p>
            <a:pPr lvl="0"/>
            <a:r>
              <a:rPr lang="en-US" sz="1200" dirty="0"/>
              <a:t>Chapter financials; </a:t>
            </a:r>
            <a:r>
              <a:rPr lang="en-US" sz="1200" dirty="0" err="1"/>
              <a:t>Quickbooks</a:t>
            </a:r>
            <a:r>
              <a:rPr lang="en-US" sz="1200" dirty="0"/>
              <a:t>, bank accounts, filing of taxes, reports </a:t>
            </a:r>
            <a:r>
              <a:rPr lang="en-US" sz="1200" dirty="0" err="1"/>
              <a:t>etc</a:t>
            </a:r>
            <a:endParaRPr lang="en-US" sz="1200" dirty="0"/>
          </a:p>
          <a:p>
            <a:pPr lvl="0"/>
            <a:r>
              <a:rPr lang="en-US" sz="1200" dirty="0"/>
              <a:t>Chapter committee chairs for Education, Professional Development, Membership, Nominations and Elections</a:t>
            </a:r>
          </a:p>
          <a:p>
            <a:pPr lvl="0"/>
            <a:r>
              <a:rPr lang="en-US" sz="1200" dirty="0"/>
              <a:t>Roles and responsibilities of chapter officers and committee chairs</a:t>
            </a:r>
          </a:p>
          <a:p>
            <a:pPr lvl="0"/>
            <a:r>
              <a:rPr lang="en-US" sz="1200" dirty="0"/>
              <a:t>IRWA Courses; how to complete a breakeven spreadsheet for a course, select instructors, complete a Course Scheduling Marketing Agreement (CSMA), obtaining state accreditation (when applicable), successfully market and promote a course, course pricing</a:t>
            </a:r>
          </a:p>
          <a:p>
            <a:pPr lvl="0"/>
            <a:r>
              <a:rPr lang="en-US" sz="1200" dirty="0"/>
              <a:t>Membership acquisition, membership renewal and retention, chapter review and approval of pending members</a:t>
            </a:r>
          </a:p>
          <a:p>
            <a:pPr lvl="0"/>
            <a:r>
              <a:rPr lang="en-US" sz="1200" dirty="0"/>
              <a:t>Professional Development, explaining the Credentialing Concierge to assist members in identifying a path to credentialing  </a:t>
            </a:r>
          </a:p>
          <a:p>
            <a:r>
              <a:rPr lang="en-US" sz="1200" dirty="0"/>
              <a:t> </a:t>
            </a:r>
          </a:p>
          <a:p>
            <a:pPr lvl="0"/>
            <a:r>
              <a:rPr lang="en-US" sz="1200" dirty="0"/>
              <a:t>Upon understanding the requirements to support the running of a chapter as volunteers, a request to form a chapter can be submitted to the International Executive Committee (IEC) for conditional approval.  The IEC will review the request; speak with field operations staff, and likely the individuals making the request to ascertain the sincerity and understanding of the particulars in volunteering to form a chapter. </a:t>
            </a:r>
          </a:p>
          <a:p>
            <a:r>
              <a:rPr lang="en-US" sz="1200" dirty="0"/>
              <a:t> </a:t>
            </a:r>
          </a:p>
          <a:p>
            <a:pPr lvl="0"/>
            <a:r>
              <a:rPr lang="en-US" sz="1200" dirty="0"/>
              <a:t>Upon receipt of the conditional approval from the IEC, a minimum of 25 members and 4 officers for a total of 29 conditional chapter members must be secured to move from conditional to chapter status;</a:t>
            </a:r>
          </a:p>
          <a:p>
            <a:r>
              <a:rPr lang="en-US" sz="1200" dirty="0"/>
              <a:t> </a:t>
            </a:r>
          </a:p>
          <a:p>
            <a:pPr lvl="0"/>
            <a:r>
              <a:rPr lang="en-US" sz="1200" dirty="0"/>
              <a:t>A minimum of 29 completed applications with payment of International Dues plus chapter dues (if applicable) included, via credit card or check.</a:t>
            </a:r>
          </a:p>
          <a:p>
            <a:r>
              <a:rPr lang="en-US" sz="1200" dirty="0"/>
              <a:t> </a:t>
            </a:r>
          </a:p>
          <a:p>
            <a:r>
              <a:rPr lang="en-US" sz="1200" dirty="0"/>
              <a:t>6.  Once steps 1-5 have been completed, the IEC can approve a charter to form a chapter with the assignment of a chapter number that is ultimately ratified by the Board of Directors at the Annual Board Meeting held in June of each year.</a:t>
            </a:r>
          </a:p>
          <a:p>
            <a:endParaRPr lang="en-US" dirty="0"/>
          </a:p>
          <a:p>
            <a:endParaRPr lang="en-US" dirty="0"/>
          </a:p>
        </p:txBody>
      </p:sp>
      <p:sp>
        <p:nvSpPr>
          <p:cNvPr id="4" name="Slide Number Placeholder 3"/>
          <p:cNvSpPr>
            <a:spLocks noGrp="1"/>
          </p:cNvSpPr>
          <p:nvPr>
            <p:ph type="sldNum" sz="quarter" idx="5"/>
          </p:nvPr>
        </p:nvSpPr>
        <p:spPr/>
        <p:txBody>
          <a:bodyPr/>
          <a:lstStyle/>
          <a:p>
            <a:fld id="{05A5991C-DDCE-2A49-AF39-91E2FB3EEDAA}" type="slidenum">
              <a:rPr lang="en-US" smtClean="0"/>
              <a:t>11</a:t>
            </a:fld>
            <a:endParaRPr lang="en-US" dirty="0"/>
          </a:p>
        </p:txBody>
      </p:sp>
    </p:spTree>
    <p:extLst>
      <p:ext uri="{BB962C8B-B14F-4D97-AF65-F5344CB8AC3E}">
        <p14:creationId xmlns:p14="http://schemas.microsoft.com/office/powerpoint/2010/main" val="1411276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A5991C-DDCE-2A49-AF39-91E2FB3EEDAA}" type="slidenum">
              <a:rPr lang="en-US" smtClean="0"/>
              <a:t>12</a:t>
            </a:fld>
            <a:endParaRPr lang="en-US" dirty="0"/>
          </a:p>
        </p:txBody>
      </p:sp>
    </p:spTree>
    <p:extLst>
      <p:ext uri="{BB962C8B-B14F-4D97-AF65-F5344CB8AC3E}">
        <p14:creationId xmlns:p14="http://schemas.microsoft.com/office/powerpoint/2010/main" val="3895466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A5991C-DDCE-2A49-AF39-91E2FB3EEDAA}" type="slidenum">
              <a:rPr lang="en-US" smtClean="0"/>
              <a:t>13</a:t>
            </a:fld>
            <a:endParaRPr lang="en-US" dirty="0"/>
          </a:p>
        </p:txBody>
      </p:sp>
    </p:spTree>
    <p:extLst>
      <p:ext uri="{BB962C8B-B14F-4D97-AF65-F5344CB8AC3E}">
        <p14:creationId xmlns:p14="http://schemas.microsoft.com/office/powerpoint/2010/main" val="1816117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A5991C-DDCE-2A49-AF39-91E2FB3EEDAA}" type="slidenum">
              <a:rPr lang="en-US" smtClean="0"/>
              <a:t>14</a:t>
            </a:fld>
            <a:endParaRPr lang="en-US" dirty="0"/>
          </a:p>
        </p:txBody>
      </p:sp>
    </p:spTree>
    <p:extLst>
      <p:ext uri="{BB962C8B-B14F-4D97-AF65-F5344CB8AC3E}">
        <p14:creationId xmlns:p14="http://schemas.microsoft.com/office/powerpoint/2010/main" val="1854386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Paperless Meetings</a:t>
            </a:r>
          </a:p>
          <a:p>
            <a:r>
              <a:rPr lang="en-US" dirty="0"/>
              <a:t>Officer Training Calls for Sept/Oct</a:t>
            </a:r>
          </a:p>
          <a:p>
            <a:r>
              <a:rPr lang="en-US" dirty="0"/>
              <a:t>Sponsorship Annually</a:t>
            </a:r>
          </a:p>
          <a:p>
            <a:r>
              <a:rPr lang="en-US" dirty="0"/>
              <a:t>Course Backstop</a:t>
            </a:r>
          </a:p>
          <a:p>
            <a:r>
              <a:rPr lang="en-US" dirty="0"/>
              <a:t>Course Education Surveys</a:t>
            </a:r>
          </a:p>
          <a:p>
            <a:r>
              <a:rPr lang="en-US" dirty="0"/>
              <a:t>Chapter Election Process</a:t>
            </a:r>
          </a:p>
          <a:p>
            <a:r>
              <a:rPr lang="en-US" dirty="0"/>
              <a:t>Chapter </a:t>
            </a:r>
            <a:r>
              <a:rPr lang="en-US" dirty="0" err="1"/>
              <a:t>sussession</a:t>
            </a:r>
            <a:r>
              <a:rPr lang="en-US" dirty="0"/>
              <a:t> planning</a:t>
            </a:r>
          </a:p>
          <a:p>
            <a:r>
              <a:rPr lang="en-US" dirty="0"/>
              <a:t>Breakeven spreadsheets</a:t>
            </a:r>
          </a:p>
          <a:p>
            <a:r>
              <a:rPr lang="en-US" dirty="0"/>
              <a:t>Fundraising</a:t>
            </a:r>
          </a:p>
          <a:p>
            <a:r>
              <a:rPr lang="en-US" dirty="0"/>
              <a:t>Special events. Symposiums. Joint Forums</a:t>
            </a:r>
          </a:p>
          <a:p>
            <a:r>
              <a:rPr lang="en-US" dirty="0"/>
              <a:t>Development of Marketing pieces.</a:t>
            </a:r>
          </a:p>
          <a:p>
            <a:r>
              <a:rPr lang="en-US" dirty="0"/>
              <a:t>Bylaw Reviews</a:t>
            </a:r>
          </a:p>
          <a:p>
            <a:endParaRPr lang="en-US" dirty="0"/>
          </a:p>
        </p:txBody>
      </p:sp>
      <p:sp>
        <p:nvSpPr>
          <p:cNvPr id="4" name="Slide Number Placeholder 3"/>
          <p:cNvSpPr>
            <a:spLocks noGrp="1"/>
          </p:cNvSpPr>
          <p:nvPr>
            <p:ph type="sldNum" sz="quarter" idx="5"/>
          </p:nvPr>
        </p:nvSpPr>
        <p:spPr/>
        <p:txBody>
          <a:bodyPr/>
          <a:lstStyle/>
          <a:p>
            <a:fld id="{05A5991C-DDCE-2A49-AF39-91E2FB3EEDAA}" type="slidenum">
              <a:rPr lang="en-US" smtClean="0"/>
              <a:t>15</a:t>
            </a:fld>
            <a:endParaRPr lang="en-US" dirty="0"/>
          </a:p>
        </p:txBody>
      </p:sp>
    </p:spTree>
    <p:extLst>
      <p:ext uri="{BB962C8B-B14F-4D97-AF65-F5344CB8AC3E}">
        <p14:creationId xmlns:p14="http://schemas.microsoft.com/office/powerpoint/2010/main" val="2387426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97CE328-D582-4B42-92BB-C639EF89C61D}" type="slidenum">
              <a:rPr lang="en-US" smtClean="0"/>
              <a:pPr/>
              <a:t>17</a:t>
            </a:fld>
            <a:endParaRPr lang="en-US"/>
          </a:p>
        </p:txBody>
      </p:sp>
    </p:spTree>
    <p:extLst>
      <p:ext uri="{BB962C8B-B14F-4D97-AF65-F5344CB8AC3E}">
        <p14:creationId xmlns:p14="http://schemas.microsoft.com/office/powerpoint/2010/main" val="41185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2019 = 745</a:t>
            </a:r>
          </a:p>
        </p:txBody>
      </p:sp>
      <p:sp>
        <p:nvSpPr>
          <p:cNvPr id="4" name="Slide Number Placeholder 3"/>
          <p:cNvSpPr>
            <a:spLocks noGrp="1"/>
          </p:cNvSpPr>
          <p:nvPr>
            <p:ph type="sldNum" sz="quarter" idx="5"/>
          </p:nvPr>
        </p:nvSpPr>
        <p:spPr/>
        <p:txBody>
          <a:bodyPr/>
          <a:lstStyle/>
          <a:p>
            <a:fld id="{05A5991C-DDCE-2A49-AF39-91E2FB3EEDAA}" type="slidenum">
              <a:rPr lang="en-US" smtClean="0"/>
              <a:t>3</a:t>
            </a:fld>
            <a:endParaRPr lang="en-US" dirty="0"/>
          </a:p>
        </p:txBody>
      </p:sp>
    </p:spTree>
    <p:extLst>
      <p:ext uri="{BB962C8B-B14F-4D97-AF65-F5344CB8AC3E}">
        <p14:creationId xmlns:p14="http://schemas.microsoft.com/office/powerpoint/2010/main" val="48585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 2018 – Discussions started about a possible partnership with PLS.</a:t>
            </a:r>
          </a:p>
          <a:p>
            <a:endParaRPr lang="en-US" dirty="0"/>
          </a:p>
          <a:p>
            <a:r>
              <a:rPr lang="en-US" dirty="0"/>
              <a:t>Aug 2019 – </a:t>
            </a:r>
          </a:p>
          <a:p>
            <a:r>
              <a:rPr lang="en-US" dirty="0"/>
              <a:t>PLS completed curriculum catalogue In Aug.</a:t>
            </a:r>
          </a:p>
          <a:p>
            <a:r>
              <a:rPr lang="en-US" dirty="0"/>
              <a:t>PLS is working with technical schools in Oklahoma to have PLS courses added to schools curriculum. </a:t>
            </a:r>
          </a:p>
          <a:p>
            <a:r>
              <a:rPr lang="en-US" dirty="0"/>
              <a:t>PLS would like to have IRWA student membership dues automatically covered in the tuition. PLS to pay IRWA the dues out of students tuition. Student Membership</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5A5991C-DDCE-2A49-AF39-91E2FB3EEDAA}" type="slidenum">
              <a:rPr lang="en-US" smtClean="0"/>
              <a:t>4</a:t>
            </a:fld>
            <a:endParaRPr lang="en-US" dirty="0"/>
          </a:p>
        </p:txBody>
      </p:sp>
    </p:spTree>
    <p:extLst>
      <p:ext uri="{BB962C8B-B14F-4D97-AF65-F5344CB8AC3E}">
        <p14:creationId xmlns:p14="http://schemas.microsoft.com/office/powerpoint/2010/main" val="947158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Pilot in October. Originally for April. </a:t>
            </a:r>
          </a:p>
          <a:p>
            <a:r>
              <a:rPr lang="en-US" dirty="0"/>
              <a:t>April is first month pro-rated dues</a:t>
            </a:r>
          </a:p>
          <a:p>
            <a:r>
              <a:rPr lang="en-US" dirty="0"/>
              <a:t>After drop. Another way to get dropped members</a:t>
            </a:r>
          </a:p>
          <a:p>
            <a:r>
              <a:rPr lang="en-US" dirty="0"/>
              <a:t>13 chapters @ $300 per = $3900</a:t>
            </a:r>
          </a:p>
        </p:txBody>
      </p:sp>
      <p:sp>
        <p:nvSpPr>
          <p:cNvPr id="4" name="Slide Number Placeholder 3"/>
          <p:cNvSpPr>
            <a:spLocks noGrp="1"/>
          </p:cNvSpPr>
          <p:nvPr>
            <p:ph type="sldNum" sz="quarter" idx="5"/>
          </p:nvPr>
        </p:nvSpPr>
        <p:spPr/>
        <p:txBody>
          <a:bodyPr/>
          <a:lstStyle/>
          <a:p>
            <a:fld id="{05A5991C-DDCE-2A49-AF39-91E2FB3EEDAA}" type="slidenum">
              <a:rPr lang="en-US" smtClean="0"/>
              <a:t>5</a:t>
            </a:fld>
            <a:endParaRPr lang="en-US" dirty="0"/>
          </a:p>
        </p:txBody>
      </p:sp>
    </p:spTree>
    <p:extLst>
      <p:ext uri="{BB962C8B-B14F-4D97-AF65-F5344CB8AC3E}">
        <p14:creationId xmlns:p14="http://schemas.microsoft.com/office/powerpoint/2010/main" val="3623905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one membership</a:t>
            </a:r>
          </a:p>
          <a:p>
            <a:endParaRPr lang="en-US" dirty="0"/>
          </a:p>
          <a:p>
            <a:r>
              <a:rPr lang="en-US" dirty="0"/>
              <a:t>Started a staff training exercise with a focus on Customer Service. </a:t>
            </a:r>
          </a:p>
          <a:p>
            <a:r>
              <a:rPr lang="en-US" dirty="0"/>
              <a:t>Goal: </a:t>
            </a:r>
          </a:p>
          <a:p>
            <a:r>
              <a:rPr lang="en-US" dirty="0"/>
              <a:t>Respond before the end of day to all inquiries. </a:t>
            </a:r>
          </a:p>
          <a:p>
            <a:r>
              <a:rPr lang="en-US" dirty="0"/>
              <a:t>Cross-training which allows staff to answer questions outside their department without transferring. </a:t>
            </a:r>
          </a:p>
          <a:p>
            <a:endParaRPr lang="en-US" dirty="0"/>
          </a:p>
        </p:txBody>
      </p:sp>
      <p:sp>
        <p:nvSpPr>
          <p:cNvPr id="4" name="Slide Number Placeholder 3"/>
          <p:cNvSpPr>
            <a:spLocks noGrp="1"/>
          </p:cNvSpPr>
          <p:nvPr>
            <p:ph type="sldNum" sz="quarter" idx="5"/>
          </p:nvPr>
        </p:nvSpPr>
        <p:spPr/>
        <p:txBody>
          <a:bodyPr/>
          <a:lstStyle/>
          <a:p>
            <a:fld id="{05A5991C-DDCE-2A49-AF39-91E2FB3EEDAA}" type="slidenum">
              <a:rPr lang="en-US" smtClean="0"/>
              <a:t>6</a:t>
            </a:fld>
            <a:endParaRPr lang="en-US" dirty="0"/>
          </a:p>
        </p:txBody>
      </p:sp>
    </p:spTree>
    <p:extLst>
      <p:ext uri="{BB962C8B-B14F-4D97-AF65-F5344CB8AC3E}">
        <p14:creationId xmlns:p14="http://schemas.microsoft.com/office/powerpoint/2010/main" val="4059028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A5991C-DDCE-2A49-AF39-91E2FB3EEDAA}" type="slidenum">
              <a:rPr lang="en-US" smtClean="0"/>
              <a:t>7</a:t>
            </a:fld>
            <a:endParaRPr lang="en-US" dirty="0"/>
          </a:p>
        </p:txBody>
      </p:sp>
    </p:spTree>
    <p:extLst>
      <p:ext uri="{BB962C8B-B14F-4D97-AF65-F5344CB8AC3E}">
        <p14:creationId xmlns:p14="http://schemas.microsoft.com/office/powerpoint/2010/main" val="1598414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7 chapters (43, 35, 15, 42, 44, 50, 63). IGC approved.</a:t>
            </a:r>
          </a:p>
          <a:p>
            <a:r>
              <a:rPr lang="en-US" dirty="0"/>
              <a:t>Two chapters approved (43 &amp; 15) Three chapters were approached. </a:t>
            </a:r>
          </a:p>
          <a:p>
            <a:r>
              <a:rPr lang="en-US" dirty="0"/>
              <a:t>Based on course participation over 3 years. Membership, renewal percentage.</a:t>
            </a:r>
          </a:p>
          <a:p>
            <a:r>
              <a:rPr lang="en-US" dirty="0"/>
              <a:t>Outcome. C15 – never happened. Numerous attempts to work with chapter.</a:t>
            </a:r>
          </a:p>
          <a:p>
            <a:r>
              <a:rPr lang="en-US" dirty="0"/>
              <a:t>C43. – show flyer. 3 courses held. </a:t>
            </a:r>
          </a:p>
          <a:p>
            <a:r>
              <a:rPr lang="en-US" dirty="0"/>
              <a:t>C44 – holding a lot.</a:t>
            </a:r>
          </a:p>
          <a:p>
            <a:r>
              <a:rPr lang="en-US" dirty="0"/>
              <a:t>Others increased their efforts after HQ presented this option.</a:t>
            </a:r>
          </a:p>
          <a:p>
            <a:endParaRPr lang="en-US" dirty="0"/>
          </a:p>
          <a:p>
            <a:r>
              <a:rPr lang="en-US" sz="1200" dirty="0"/>
              <a:t>C100 on 10/5-10/6 = $2,595.00 </a:t>
            </a:r>
            <a:r>
              <a:rPr lang="en-US" sz="1200" b="1" dirty="0"/>
              <a:t>Expense $1,697.70 – NET $897.30 (8ppl)</a:t>
            </a:r>
            <a:endParaRPr lang="en-US" sz="1200" dirty="0"/>
          </a:p>
          <a:p>
            <a:r>
              <a:rPr lang="en-US" sz="1200" dirty="0"/>
              <a:t>C102 on 11/9 = $1,920.00 </a:t>
            </a:r>
            <a:r>
              <a:rPr lang="en-US" sz="1200" b="1" dirty="0"/>
              <a:t>Expense $1,239.25 – NET $680.75 (8ppl)</a:t>
            </a:r>
            <a:endParaRPr lang="en-US" sz="1200" dirty="0"/>
          </a:p>
          <a:p>
            <a:r>
              <a:rPr lang="en-US" sz="1200" dirty="0"/>
              <a:t>C213 on 11/10 = $1,590.00 </a:t>
            </a:r>
            <a:r>
              <a:rPr lang="en-US" sz="1200" b="1" dirty="0"/>
              <a:t>Expense $1,845.20 – LOSS $255.20 (7ppl)</a:t>
            </a:r>
            <a:endParaRPr lang="en-US" sz="1200" dirty="0"/>
          </a:p>
          <a:p>
            <a:r>
              <a:rPr lang="en-US" sz="1200" dirty="0"/>
              <a:t>C200 on 1/11-1/12 (cancelled)</a:t>
            </a:r>
          </a:p>
          <a:p>
            <a:r>
              <a:rPr lang="en-US" dirty="0"/>
              <a:t>Total NET = $1322.85</a:t>
            </a:r>
          </a:p>
          <a:p>
            <a:endParaRPr lang="en-US" dirty="0"/>
          </a:p>
          <a:p>
            <a:endParaRPr lang="en-US" dirty="0"/>
          </a:p>
          <a:p>
            <a:r>
              <a:rPr lang="en-US" dirty="0"/>
              <a:t>New Member = 12 @ $50 = $600</a:t>
            </a:r>
          </a:p>
          <a:p>
            <a:r>
              <a:rPr lang="en-US" dirty="0"/>
              <a:t>Renewed = 89 @ $1,780.00</a:t>
            </a:r>
          </a:p>
          <a:p>
            <a:r>
              <a:rPr lang="en-US" dirty="0"/>
              <a:t>Total Payment to Chapter = $2,380.00</a:t>
            </a:r>
          </a:p>
          <a:p>
            <a:endParaRPr lang="en-US" dirty="0"/>
          </a:p>
          <a:p>
            <a:r>
              <a:rPr lang="en-US" dirty="0"/>
              <a:t>HQ LOSS = ($2,380.00 - $1,322.85) = $1,057.15</a:t>
            </a:r>
          </a:p>
          <a:p>
            <a:endParaRPr lang="en-US" dirty="0"/>
          </a:p>
          <a:p>
            <a:endParaRPr lang="en-US" dirty="0"/>
          </a:p>
        </p:txBody>
      </p:sp>
      <p:sp>
        <p:nvSpPr>
          <p:cNvPr id="4" name="Slide Number Placeholder 3"/>
          <p:cNvSpPr>
            <a:spLocks noGrp="1"/>
          </p:cNvSpPr>
          <p:nvPr>
            <p:ph type="sldNum" sz="quarter" idx="5"/>
          </p:nvPr>
        </p:nvSpPr>
        <p:spPr/>
        <p:txBody>
          <a:bodyPr/>
          <a:lstStyle/>
          <a:p>
            <a:fld id="{05A5991C-DDCE-2A49-AF39-91E2FB3EEDAA}" type="slidenum">
              <a:rPr lang="en-US" smtClean="0"/>
              <a:t>8</a:t>
            </a:fld>
            <a:endParaRPr lang="en-US" dirty="0"/>
          </a:p>
        </p:txBody>
      </p:sp>
    </p:spTree>
    <p:extLst>
      <p:ext uri="{BB962C8B-B14F-4D97-AF65-F5344CB8AC3E}">
        <p14:creationId xmlns:p14="http://schemas.microsoft.com/office/powerpoint/2010/main" val="3715011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A5991C-DDCE-2A49-AF39-91E2FB3EEDAA}" type="slidenum">
              <a:rPr lang="en-US" smtClean="0"/>
              <a:t>9</a:t>
            </a:fld>
            <a:endParaRPr lang="en-US" dirty="0"/>
          </a:p>
        </p:txBody>
      </p:sp>
    </p:spTree>
    <p:extLst>
      <p:ext uri="{BB962C8B-B14F-4D97-AF65-F5344CB8AC3E}">
        <p14:creationId xmlns:p14="http://schemas.microsoft.com/office/powerpoint/2010/main" val="2898277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5A5991C-DDCE-2A49-AF39-91E2FB3EEDAA}" type="slidenum">
              <a:rPr lang="en-US" smtClean="0"/>
              <a:t>10</a:t>
            </a:fld>
            <a:endParaRPr lang="en-US" dirty="0"/>
          </a:p>
        </p:txBody>
      </p:sp>
    </p:spTree>
    <p:extLst>
      <p:ext uri="{BB962C8B-B14F-4D97-AF65-F5344CB8AC3E}">
        <p14:creationId xmlns:p14="http://schemas.microsoft.com/office/powerpoint/2010/main" val="4011309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C8E08E-382C-644D-A415-BF5F138E2373}" type="datetimeFigureOut">
              <a:rPr lang="en-US" smtClean="0"/>
              <a:pPr/>
              <a:t>10/12/2019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523634-130A-4947-86A8-859F8E09744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C8E08E-382C-644D-A415-BF5F138E2373}" type="datetimeFigureOut">
              <a:rPr lang="en-US" smtClean="0"/>
              <a:pPr/>
              <a:t>10/12/2019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523634-130A-4947-86A8-859F8E09744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C8E08E-382C-644D-A415-BF5F138E2373}" type="datetimeFigureOut">
              <a:rPr lang="en-US" smtClean="0"/>
              <a:pPr/>
              <a:t>10/12/2019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523634-130A-4947-86A8-859F8E09744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C8E08E-382C-644D-A415-BF5F138E2373}" type="datetimeFigureOut">
              <a:rPr lang="en-US" smtClean="0"/>
              <a:pPr/>
              <a:t>10/12/2019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523634-130A-4947-86A8-859F8E09744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C8E08E-382C-644D-A415-BF5F138E2373}" type="datetimeFigureOut">
              <a:rPr lang="en-US" smtClean="0"/>
              <a:pPr/>
              <a:t>10/12/2019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523634-130A-4947-86A8-859F8E09744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C8E08E-382C-644D-A415-BF5F138E2373}" type="datetimeFigureOut">
              <a:rPr lang="en-US" smtClean="0"/>
              <a:pPr/>
              <a:t>10/12/2019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523634-130A-4947-86A8-859F8E09744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C8E08E-382C-644D-A415-BF5F138E2373}" type="datetimeFigureOut">
              <a:rPr lang="en-US" smtClean="0"/>
              <a:pPr/>
              <a:t>10/12/2019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523634-130A-4947-86A8-859F8E09744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C8E08E-382C-644D-A415-BF5F138E2373}" type="datetimeFigureOut">
              <a:rPr lang="en-US" smtClean="0"/>
              <a:pPr/>
              <a:t>10/12/2019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523634-130A-4947-86A8-859F8E09744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C8E08E-382C-644D-A415-BF5F138E2373}" type="datetimeFigureOut">
              <a:rPr lang="en-US" smtClean="0"/>
              <a:pPr/>
              <a:t>10/12/2019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A523634-130A-4947-86A8-859F8E09744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C8E08E-382C-644D-A415-BF5F138E2373}" type="datetimeFigureOut">
              <a:rPr lang="en-US" smtClean="0"/>
              <a:pPr/>
              <a:t>10/12/2019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523634-130A-4947-86A8-859F8E09744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C8E08E-382C-644D-A415-BF5F138E2373}" type="datetimeFigureOut">
              <a:rPr lang="en-US" smtClean="0"/>
              <a:pPr/>
              <a:t>10/12/2019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523634-130A-4947-86A8-859F8E09744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8E08E-382C-644D-A415-BF5F138E2373}" type="datetimeFigureOut">
              <a:rPr lang="en-US" smtClean="0"/>
              <a:pPr/>
              <a:t>10/12/2019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23634-130A-4947-86A8-859F8E09744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pitrowgroup.org/" TargetMode="Externa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em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2"/>
          <a:stretch>
            <a:fillRect/>
          </a:stretch>
        </p:blipFill>
        <p:spPr>
          <a:xfrm>
            <a:off x="0" y="1"/>
            <a:ext cx="9144000" cy="152400"/>
          </a:xfrm>
          <a:prstGeom prst="rect">
            <a:avLst/>
          </a:prstGeom>
        </p:spPr>
      </p:pic>
      <p:pic>
        <p:nvPicPr>
          <p:cNvPr id="2" name="Picture 1" descr="IRWA_logo_3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1600200"/>
            <a:ext cx="4445000" cy="34798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86325"/>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3"/>
          <a:stretch>
            <a:fillRect/>
          </a:stretch>
        </p:blipFill>
        <p:spPr>
          <a:xfrm>
            <a:off x="0" y="1"/>
            <a:ext cx="9144000" cy="1524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86325"/>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27861F5-DB4D-2C4C-AA13-469125D48DB7}"/>
              </a:ext>
            </a:extLst>
          </p:cNvPr>
          <p:cNvSpPr/>
          <p:nvPr/>
        </p:nvSpPr>
        <p:spPr>
          <a:xfrm>
            <a:off x="381000" y="316468"/>
            <a:ext cx="2438809" cy="369332"/>
          </a:xfrm>
          <a:prstGeom prst="rect">
            <a:avLst/>
          </a:prstGeom>
        </p:spPr>
        <p:txBody>
          <a:bodyPr wrap="none">
            <a:spAutoFit/>
          </a:bodyPr>
          <a:lstStyle/>
          <a:p>
            <a:r>
              <a:rPr lang="en-US" dirty="0"/>
              <a:t>RWA Pathway Approach</a:t>
            </a:r>
          </a:p>
        </p:txBody>
      </p:sp>
      <p:pic>
        <p:nvPicPr>
          <p:cNvPr id="4" name="Picture 3">
            <a:extLst>
              <a:ext uri="{FF2B5EF4-FFF2-40B4-BE49-F238E27FC236}">
                <a16:creationId xmlns:a16="http://schemas.microsoft.com/office/drawing/2014/main" id="{18037FE8-EEE4-674D-8FEE-0B9841D6A46E}"/>
              </a:ext>
            </a:extLst>
          </p:cNvPr>
          <p:cNvPicPr>
            <a:picLocks noChangeAspect="1"/>
          </p:cNvPicPr>
          <p:nvPr/>
        </p:nvPicPr>
        <p:blipFill>
          <a:blip r:embed="rId5"/>
          <a:stretch>
            <a:fillRect/>
          </a:stretch>
        </p:blipFill>
        <p:spPr>
          <a:xfrm>
            <a:off x="423332" y="990600"/>
            <a:ext cx="8263468" cy="4648200"/>
          </a:xfrm>
          <a:prstGeom prst="rect">
            <a:avLst/>
          </a:prstGeom>
        </p:spPr>
      </p:pic>
    </p:spTree>
    <p:extLst>
      <p:ext uri="{BB962C8B-B14F-4D97-AF65-F5344CB8AC3E}">
        <p14:creationId xmlns:p14="http://schemas.microsoft.com/office/powerpoint/2010/main" val="749189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3"/>
          <a:stretch>
            <a:fillRect/>
          </a:stretch>
        </p:blipFill>
        <p:spPr>
          <a:xfrm>
            <a:off x="0" y="1"/>
            <a:ext cx="9144000" cy="1524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86325"/>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C27C06D8-FFCE-D649-96F4-54C58CEB1BBC}"/>
              </a:ext>
            </a:extLst>
          </p:cNvPr>
          <p:cNvSpPr txBox="1"/>
          <p:nvPr/>
        </p:nvSpPr>
        <p:spPr>
          <a:xfrm>
            <a:off x="346160" y="1182469"/>
            <a:ext cx="3006640" cy="646331"/>
          </a:xfrm>
          <a:prstGeom prst="rect">
            <a:avLst/>
          </a:prstGeom>
          <a:noFill/>
        </p:spPr>
        <p:txBody>
          <a:bodyPr wrap="square" rtlCol="0">
            <a:spAutoFit/>
          </a:bodyPr>
          <a:lstStyle/>
          <a:p>
            <a:r>
              <a:rPr lang="en-US" dirty="0"/>
              <a:t>Pittsburgh ROW Group</a:t>
            </a:r>
          </a:p>
          <a:p>
            <a:r>
              <a:rPr lang="en-US" dirty="0">
                <a:hlinkClick r:id="rId5"/>
              </a:rPr>
              <a:t>pitrowgroup.org</a:t>
            </a:r>
            <a:endParaRPr lang="en-US" dirty="0"/>
          </a:p>
        </p:txBody>
      </p:sp>
      <p:sp>
        <p:nvSpPr>
          <p:cNvPr id="3" name="TextBox 2">
            <a:extLst>
              <a:ext uri="{FF2B5EF4-FFF2-40B4-BE49-F238E27FC236}">
                <a16:creationId xmlns:a16="http://schemas.microsoft.com/office/drawing/2014/main" id="{65B88DE4-C591-C94F-BF42-608ED6980276}"/>
              </a:ext>
            </a:extLst>
          </p:cNvPr>
          <p:cNvSpPr txBox="1"/>
          <p:nvPr/>
        </p:nvSpPr>
        <p:spPr>
          <a:xfrm>
            <a:off x="368370" y="2027872"/>
            <a:ext cx="2527230" cy="1477328"/>
          </a:xfrm>
          <a:prstGeom prst="rect">
            <a:avLst/>
          </a:prstGeom>
          <a:noFill/>
        </p:spPr>
        <p:txBody>
          <a:bodyPr wrap="none" rtlCol="0">
            <a:spAutoFit/>
          </a:bodyPr>
          <a:lstStyle/>
          <a:p>
            <a:r>
              <a:rPr lang="en-US" dirty="0"/>
              <a:t>24 months (Sept 2017)</a:t>
            </a:r>
          </a:p>
          <a:p>
            <a:r>
              <a:rPr lang="en-US" dirty="0"/>
              <a:t>32 events held</a:t>
            </a:r>
          </a:p>
          <a:p>
            <a:r>
              <a:rPr lang="en-US" dirty="0"/>
              <a:t>14 attendees avg.</a:t>
            </a:r>
          </a:p>
          <a:p>
            <a:r>
              <a:rPr lang="en-US" dirty="0"/>
              <a:t>7 IRWA members on avg.</a:t>
            </a:r>
          </a:p>
          <a:p>
            <a:endParaRPr lang="en-US" dirty="0"/>
          </a:p>
        </p:txBody>
      </p:sp>
      <p:sp>
        <p:nvSpPr>
          <p:cNvPr id="4" name="TextBox 3">
            <a:extLst>
              <a:ext uri="{FF2B5EF4-FFF2-40B4-BE49-F238E27FC236}">
                <a16:creationId xmlns:a16="http://schemas.microsoft.com/office/drawing/2014/main" id="{BEE83CC2-2A69-AA45-97C7-D8EAB3D5A768}"/>
              </a:ext>
            </a:extLst>
          </p:cNvPr>
          <p:cNvSpPr txBox="1"/>
          <p:nvPr/>
        </p:nvSpPr>
        <p:spPr>
          <a:xfrm>
            <a:off x="3581400" y="1066800"/>
            <a:ext cx="5436425" cy="4801314"/>
          </a:xfrm>
          <a:prstGeom prst="rect">
            <a:avLst/>
          </a:prstGeom>
          <a:noFill/>
        </p:spPr>
        <p:txBody>
          <a:bodyPr wrap="none" rtlCol="0">
            <a:spAutoFit/>
          </a:bodyPr>
          <a:lstStyle/>
          <a:p>
            <a:r>
              <a:rPr lang="en-US" dirty="0"/>
              <a:t>                      Forming a Chapter Process:</a:t>
            </a:r>
          </a:p>
          <a:p>
            <a:endParaRPr lang="en-US" dirty="0"/>
          </a:p>
          <a:p>
            <a:pPr marL="742950" lvl="1" indent="-285750">
              <a:buFont typeface="Courier New" panose="02070309020205020404" pitchFamily="49" charset="0"/>
              <a:buChar char="o"/>
            </a:pPr>
            <a:r>
              <a:rPr lang="en-US" dirty="0"/>
              <a:t>Minimum of four meetings over 12-18 months </a:t>
            </a:r>
          </a:p>
          <a:p>
            <a:pPr marL="742950" lvl="1" indent="-285750">
              <a:buFont typeface="Courier New" panose="02070309020205020404" pitchFamily="49" charset="0"/>
              <a:buChar char="o"/>
            </a:pPr>
            <a:r>
              <a:rPr lang="en-US" dirty="0"/>
              <a:t>Roster of each meeting held – unique attendees</a:t>
            </a:r>
          </a:p>
          <a:p>
            <a:pPr marL="742950" lvl="1" indent="-285750">
              <a:buFont typeface="Courier New" panose="02070309020205020404" pitchFamily="49" charset="0"/>
              <a:buChar char="o"/>
            </a:pPr>
            <a:r>
              <a:rPr lang="en-US" dirty="0"/>
              <a:t>Field Operations Training</a:t>
            </a:r>
          </a:p>
          <a:p>
            <a:pPr marL="1200150" lvl="2" indent="-285750">
              <a:buFont typeface="Wingdings" pitchFamily="2" charset="2"/>
              <a:buChar char="§"/>
            </a:pPr>
            <a:r>
              <a:rPr lang="en-US" dirty="0"/>
              <a:t>Chapter structure &amp; Bylaws</a:t>
            </a:r>
          </a:p>
          <a:p>
            <a:pPr marL="1200150" lvl="2" indent="-285750">
              <a:buFont typeface="Wingdings" pitchFamily="2" charset="2"/>
              <a:buChar char="§"/>
            </a:pPr>
            <a:r>
              <a:rPr lang="en-US" dirty="0"/>
              <a:t>Chapter elections or officers</a:t>
            </a:r>
          </a:p>
          <a:p>
            <a:pPr marL="1200150" lvl="2" indent="-285750">
              <a:buFont typeface="Wingdings" pitchFamily="2" charset="2"/>
              <a:buChar char="§"/>
            </a:pPr>
            <a:r>
              <a:rPr lang="en-US" dirty="0"/>
              <a:t>Chapter committees</a:t>
            </a:r>
          </a:p>
          <a:p>
            <a:pPr marL="1200150" lvl="2" indent="-285750">
              <a:buFont typeface="Wingdings" pitchFamily="2" charset="2"/>
              <a:buChar char="§"/>
            </a:pPr>
            <a:r>
              <a:rPr lang="en-US" dirty="0"/>
              <a:t>Membership/Education/PDC chairs role</a:t>
            </a:r>
          </a:p>
          <a:p>
            <a:pPr marL="1200150" lvl="2" indent="-285750">
              <a:buFont typeface="Wingdings" pitchFamily="2" charset="2"/>
              <a:buChar char="§"/>
            </a:pPr>
            <a:r>
              <a:rPr lang="en-US" dirty="0"/>
              <a:t>Fiduciary Responsibilities</a:t>
            </a:r>
          </a:p>
          <a:p>
            <a:pPr marL="1200150" lvl="2" indent="-285750">
              <a:buFont typeface="Wingdings" pitchFamily="2" charset="2"/>
              <a:buChar char="§"/>
            </a:pPr>
            <a:r>
              <a:rPr lang="en-US" dirty="0"/>
              <a:t>Chapter Financials: Treasurer &amp; QB</a:t>
            </a:r>
          </a:p>
          <a:p>
            <a:pPr marL="1200150" lvl="2" indent="-285750">
              <a:buFont typeface="Wingdings" pitchFamily="2" charset="2"/>
              <a:buChar char="§"/>
            </a:pPr>
            <a:r>
              <a:rPr lang="en-US" dirty="0"/>
              <a:t>Course Scheduling</a:t>
            </a:r>
          </a:p>
          <a:p>
            <a:pPr marL="742950" lvl="1" indent="-285750">
              <a:buFont typeface="Courier New" panose="02070309020205020404" pitchFamily="49" charset="0"/>
              <a:buChar char="o"/>
            </a:pPr>
            <a:r>
              <a:rPr lang="en-US" dirty="0"/>
              <a:t>Form a potential board</a:t>
            </a:r>
          </a:p>
          <a:p>
            <a:pPr marL="742950" lvl="1" indent="-285750">
              <a:buFont typeface="Courier New" panose="02070309020205020404" pitchFamily="49" charset="0"/>
              <a:buChar char="o"/>
            </a:pPr>
            <a:r>
              <a:rPr lang="en-US" dirty="0"/>
              <a:t>Present to IEC for conditional status</a:t>
            </a:r>
          </a:p>
          <a:p>
            <a:pPr marL="742950" lvl="1" indent="-285750">
              <a:buFont typeface="Courier New" panose="02070309020205020404" pitchFamily="49" charset="0"/>
              <a:buChar char="o"/>
            </a:pPr>
            <a:r>
              <a:rPr lang="en-US" dirty="0"/>
              <a:t>25 potential members in addition to board</a:t>
            </a:r>
          </a:p>
          <a:p>
            <a:pPr marL="742950" lvl="1" indent="-285750">
              <a:buFont typeface="Courier New" panose="02070309020205020404" pitchFamily="49" charset="0"/>
              <a:buChar char="o"/>
            </a:pPr>
            <a:r>
              <a:rPr lang="en-US" dirty="0"/>
              <a:t>Present to IEC for official chapter status</a:t>
            </a:r>
          </a:p>
          <a:p>
            <a:endParaRPr lang="en-US" dirty="0"/>
          </a:p>
        </p:txBody>
      </p:sp>
      <p:sp>
        <p:nvSpPr>
          <p:cNvPr id="9" name="TextBox 8">
            <a:extLst>
              <a:ext uri="{FF2B5EF4-FFF2-40B4-BE49-F238E27FC236}">
                <a16:creationId xmlns:a16="http://schemas.microsoft.com/office/drawing/2014/main" id="{229E579C-734B-0344-AF35-A5D05A7FF5B0}"/>
              </a:ext>
            </a:extLst>
          </p:cNvPr>
          <p:cNvSpPr txBox="1"/>
          <p:nvPr/>
        </p:nvSpPr>
        <p:spPr>
          <a:xfrm>
            <a:off x="381000" y="381000"/>
            <a:ext cx="2073196" cy="369332"/>
          </a:xfrm>
          <a:prstGeom prst="rect">
            <a:avLst/>
          </a:prstGeom>
          <a:noFill/>
        </p:spPr>
        <p:txBody>
          <a:bodyPr wrap="none" rtlCol="0">
            <a:spAutoFit/>
          </a:bodyPr>
          <a:lstStyle/>
          <a:p>
            <a:r>
              <a:rPr lang="en-US" dirty="0"/>
              <a:t>New Chapter Efforts</a:t>
            </a:r>
          </a:p>
        </p:txBody>
      </p:sp>
    </p:spTree>
    <p:extLst>
      <p:ext uri="{BB962C8B-B14F-4D97-AF65-F5344CB8AC3E}">
        <p14:creationId xmlns:p14="http://schemas.microsoft.com/office/powerpoint/2010/main" val="11549181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3"/>
          <a:stretch>
            <a:fillRect/>
          </a:stretch>
        </p:blipFill>
        <p:spPr>
          <a:xfrm>
            <a:off x="0" y="1"/>
            <a:ext cx="9144000" cy="1524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00600"/>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DD0BB108-B64D-E74D-BE07-B225D479C363}"/>
              </a:ext>
            </a:extLst>
          </p:cNvPr>
          <p:cNvSpPr txBox="1"/>
          <p:nvPr/>
        </p:nvSpPr>
        <p:spPr>
          <a:xfrm>
            <a:off x="381000" y="381000"/>
            <a:ext cx="7086600" cy="369332"/>
          </a:xfrm>
          <a:prstGeom prst="rect">
            <a:avLst/>
          </a:prstGeom>
          <a:noFill/>
        </p:spPr>
        <p:txBody>
          <a:bodyPr wrap="square" rtlCol="0">
            <a:spAutoFit/>
          </a:bodyPr>
          <a:lstStyle/>
          <a:p>
            <a:r>
              <a:rPr lang="en-US" dirty="0"/>
              <a:t>Chapter Annual Sponsorships vs Events Sponsorships </a:t>
            </a:r>
          </a:p>
        </p:txBody>
      </p:sp>
      <p:pic>
        <p:nvPicPr>
          <p:cNvPr id="5" name="Picture 4">
            <a:extLst>
              <a:ext uri="{FF2B5EF4-FFF2-40B4-BE49-F238E27FC236}">
                <a16:creationId xmlns:a16="http://schemas.microsoft.com/office/drawing/2014/main" id="{F299EBCA-B745-3E4E-8E1F-7DAE644AD37C}"/>
              </a:ext>
            </a:extLst>
          </p:cNvPr>
          <p:cNvPicPr>
            <a:picLocks noChangeAspect="1"/>
          </p:cNvPicPr>
          <p:nvPr/>
        </p:nvPicPr>
        <p:blipFill>
          <a:blip r:embed="rId5"/>
          <a:stretch>
            <a:fillRect/>
          </a:stretch>
        </p:blipFill>
        <p:spPr>
          <a:xfrm rot="5400000">
            <a:off x="1797424" y="-726140"/>
            <a:ext cx="5472953" cy="8458200"/>
          </a:xfrm>
          <a:prstGeom prst="rect">
            <a:avLst/>
          </a:prstGeom>
        </p:spPr>
      </p:pic>
    </p:spTree>
    <p:extLst>
      <p:ext uri="{BB962C8B-B14F-4D97-AF65-F5344CB8AC3E}">
        <p14:creationId xmlns:p14="http://schemas.microsoft.com/office/powerpoint/2010/main" val="9224582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3"/>
          <a:stretch>
            <a:fillRect/>
          </a:stretch>
        </p:blipFill>
        <p:spPr>
          <a:xfrm>
            <a:off x="0" y="1"/>
            <a:ext cx="9144000" cy="1524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00600"/>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a:extLst>
              <a:ext uri="{FF2B5EF4-FFF2-40B4-BE49-F238E27FC236}">
                <a16:creationId xmlns:a16="http://schemas.microsoft.com/office/drawing/2014/main" id="{DF9B079B-76DC-BD46-8BDF-06F1D0B919CA}"/>
              </a:ext>
            </a:extLst>
          </p:cNvPr>
          <p:cNvPicPr>
            <a:picLocks noChangeAspect="1"/>
          </p:cNvPicPr>
          <p:nvPr/>
        </p:nvPicPr>
        <p:blipFill>
          <a:blip r:embed="rId5"/>
          <a:stretch>
            <a:fillRect/>
          </a:stretch>
        </p:blipFill>
        <p:spPr>
          <a:xfrm rot="5400000">
            <a:off x="1653989" y="-784411"/>
            <a:ext cx="5226422" cy="8077199"/>
          </a:xfrm>
          <a:prstGeom prst="rect">
            <a:avLst/>
          </a:prstGeom>
        </p:spPr>
      </p:pic>
      <p:sp>
        <p:nvSpPr>
          <p:cNvPr id="10" name="TextBox 9">
            <a:extLst>
              <a:ext uri="{FF2B5EF4-FFF2-40B4-BE49-F238E27FC236}">
                <a16:creationId xmlns:a16="http://schemas.microsoft.com/office/drawing/2014/main" id="{A9DFD954-3B1B-BE4D-8502-745F045C1907}"/>
              </a:ext>
            </a:extLst>
          </p:cNvPr>
          <p:cNvSpPr txBox="1"/>
          <p:nvPr/>
        </p:nvSpPr>
        <p:spPr>
          <a:xfrm>
            <a:off x="457200" y="304800"/>
            <a:ext cx="5257800" cy="646331"/>
          </a:xfrm>
          <a:prstGeom prst="rect">
            <a:avLst/>
          </a:prstGeom>
          <a:noFill/>
        </p:spPr>
        <p:txBody>
          <a:bodyPr wrap="square" rtlCol="0">
            <a:spAutoFit/>
          </a:bodyPr>
          <a:lstStyle/>
          <a:p>
            <a:r>
              <a:rPr lang="en-US" dirty="0"/>
              <a:t>Chapter Annual Sponsorships vs Events Sponsorships </a:t>
            </a:r>
          </a:p>
          <a:p>
            <a:endParaRPr lang="en-US" dirty="0"/>
          </a:p>
        </p:txBody>
      </p:sp>
    </p:spTree>
    <p:extLst>
      <p:ext uri="{BB962C8B-B14F-4D97-AF65-F5344CB8AC3E}">
        <p14:creationId xmlns:p14="http://schemas.microsoft.com/office/powerpoint/2010/main" val="11473436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3"/>
          <a:stretch>
            <a:fillRect/>
          </a:stretch>
        </p:blipFill>
        <p:spPr>
          <a:xfrm>
            <a:off x="0" y="1"/>
            <a:ext cx="9144000" cy="1524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00600"/>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5A47A696-71C7-0843-8173-05BEDDCB3C44}"/>
              </a:ext>
            </a:extLst>
          </p:cNvPr>
          <p:cNvPicPr>
            <a:picLocks noChangeAspect="1"/>
          </p:cNvPicPr>
          <p:nvPr/>
        </p:nvPicPr>
        <p:blipFill>
          <a:blip r:embed="rId5"/>
          <a:stretch>
            <a:fillRect/>
          </a:stretch>
        </p:blipFill>
        <p:spPr>
          <a:xfrm rot="5400000">
            <a:off x="1490178" y="-795824"/>
            <a:ext cx="5235390" cy="8091057"/>
          </a:xfrm>
          <a:prstGeom prst="rect">
            <a:avLst/>
          </a:prstGeom>
        </p:spPr>
      </p:pic>
      <p:sp>
        <p:nvSpPr>
          <p:cNvPr id="9" name="TextBox 8">
            <a:extLst>
              <a:ext uri="{FF2B5EF4-FFF2-40B4-BE49-F238E27FC236}">
                <a16:creationId xmlns:a16="http://schemas.microsoft.com/office/drawing/2014/main" id="{E0509720-D208-D24B-8730-4FD8C32DB975}"/>
              </a:ext>
            </a:extLst>
          </p:cNvPr>
          <p:cNvSpPr txBox="1"/>
          <p:nvPr/>
        </p:nvSpPr>
        <p:spPr>
          <a:xfrm>
            <a:off x="304800" y="304800"/>
            <a:ext cx="5791200" cy="646331"/>
          </a:xfrm>
          <a:prstGeom prst="rect">
            <a:avLst/>
          </a:prstGeom>
          <a:noFill/>
        </p:spPr>
        <p:txBody>
          <a:bodyPr wrap="square" rtlCol="0">
            <a:spAutoFit/>
          </a:bodyPr>
          <a:lstStyle/>
          <a:p>
            <a:r>
              <a:rPr lang="en-US" dirty="0"/>
              <a:t>Chapter Annual Sponsorships vs Events Sponsorships </a:t>
            </a:r>
          </a:p>
          <a:p>
            <a:endParaRPr lang="en-US" dirty="0"/>
          </a:p>
        </p:txBody>
      </p:sp>
    </p:spTree>
    <p:extLst>
      <p:ext uri="{BB962C8B-B14F-4D97-AF65-F5344CB8AC3E}">
        <p14:creationId xmlns:p14="http://schemas.microsoft.com/office/powerpoint/2010/main" val="12227947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3"/>
          <a:stretch>
            <a:fillRect/>
          </a:stretch>
        </p:blipFill>
        <p:spPr>
          <a:xfrm>
            <a:off x="0" y="1"/>
            <a:ext cx="9144000" cy="1524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86325"/>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70E4E5CA-D60C-3C4E-84A7-A9D8CF7978EE}"/>
              </a:ext>
            </a:extLst>
          </p:cNvPr>
          <p:cNvSpPr txBox="1"/>
          <p:nvPr/>
        </p:nvSpPr>
        <p:spPr>
          <a:xfrm>
            <a:off x="457200" y="1143000"/>
            <a:ext cx="76200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Member ID added to Member Profile page</a:t>
            </a:r>
          </a:p>
          <a:p>
            <a:pPr marL="285750" indent="-285750">
              <a:buFont typeface="Arial" panose="020B0604020202020204" pitchFamily="34" charset="0"/>
              <a:buChar char="•"/>
            </a:pPr>
            <a:r>
              <a:rPr lang="en-US" dirty="0"/>
              <a:t>Access to your last 20 invoices on Member Profile page</a:t>
            </a:r>
          </a:p>
          <a:p>
            <a:pPr marL="285750" indent="-285750">
              <a:buFont typeface="Arial" panose="020B0604020202020204" pitchFamily="34" charset="0"/>
              <a:buChar char="•"/>
            </a:pPr>
            <a:r>
              <a:rPr lang="en-US" dirty="0"/>
              <a:t>Choose Digital or Print ROW Magazine </a:t>
            </a:r>
          </a:p>
          <a:p>
            <a:pPr marL="285750" indent="-285750">
              <a:buFont typeface="Arial" panose="020B0604020202020204" pitchFamily="34" charset="0"/>
              <a:buChar char="•"/>
            </a:pPr>
            <a:r>
              <a:rPr lang="en-US" dirty="0"/>
              <a:t>New registration link on bottom of each course page</a:t>
            </a:r>
          </a:p>
          <a:p>
            <a:pPr marL="285750" indent="-285750">
              <a:buFont typeface="Arial" panose="020B0604020202020204" pitchFamily="34" charset="0"/>
              <a:buChar char="•"/>
            </a:pPr>
            <a:r>
              <a:rPr lang="en-US" dirty="0"/>
              <a:t>Removal of Chapter officer contact info from website (decrease spam)</a:t>
            </a:r>
          </a:p>
          <a:p>
            <a:pPr marL="285750" indent="-285750">
              <a:buFont typeface="Arial" panose="020B0604020202020204" pitchFamily="34" charset="0"/>
              <a:buChar char="•"/>
            </a:pPr>
            <a:r>
              <a:rPr lang="en-US" dirty="0"/>
              <a:t>Website’s Education tab fixed</a:t>
            </a:r>
          </a:p>
        </p:txBody>
      </p:sp>
      <p:sp>
        <p:nvSpPr>
          <p:cNvPr id="4" name="TextBox 3">
            <a:extLst>
              <a:ext uri="{FF2B5EF4-FFF2-40B4-BE49-F238E27FC236}">
                <a16:creationId xmlns:a16="http://schemas.microsoft.com/office/drawing/2014/main" id="{9613C505-D810-EF45-BF05-8E8CDC993247}"/>
              </a:ext>
            </a:extLst>
          </p:cNvPr>
          <p:cNvSpPr txBox="1"/>
          <p:nvPr/>
        </p:nvSpPr>
        <p:spPr>
          <a:xfrm>
            <a:off x="501191" y="457200"/>
            <a:ext cx="1051378" cy="369332"/>
          </a:xfrm>
          <a:prstGeom prst="rect">
            <a:avLst/>
          </a:prstGeom>
          <a:noFill/>
        </p:spPr>
        <p:txBody>
          <a:bodyPr wrap="none" rtlCol="0">
            <a:spAutoFit/>
          </a:bodyPr>
          <a:lstStyle/>
          <a:p>
            <a:r>
              <a:rPr lang="en-US" dirty="0"/>
              <a:t>Projects :</a:t>
            </a:r>
          </a:p>
        </p:txBody>
      </p:sp>
      <p:sp>
        <p:nvSpPr>
          <p:cNvPr id="2" name="Rectangle 1">
            <a:extLst>
              <a:ext uri="{FF2B5EF4-FFF2-40B4-BE49-F238E27FC236}">
                <a16:creationId xmlns:a16="http://schemas.microsoft.com/office/drawing/2014/main" id="{E47E8691-FC73-224B-9B6B-5B0C0F3A2FE4}"/>
              </a:ext>
            </a:extLst>
          </p:cNvPr>
          <p:cNvSpPr/>
          <p:nvPr/>
        </p:nvSpPr>
        <p:spPr>
          <a:xfrm>
            <a:off x="457200" y="3620869"/>
            <a:ext cx="7391400" cy="646331"/>
          </a:xfrm>
          <a:prstGeom prst="rect">
            <a:avLst/>
          </a:prstGeom>
        </p:spPr>
        <p:txBody>
          <a:bodyPr wrap="square">
            <a:spAutoFit/>
          </a:bodyPr>
          <a:lstStyle/>
          <a:p>
            <a:pPr marL="285750" indent="-285750">
              <a:buFont typeface="Arial" panose="020B0604020202020204" pitchFamily="34" charset="0"/>
              <a:buChar char="•"/>
            </a:pPr>
            <a:r>
              <a:rPr lang="en-US" dirty="0"/>
              <a:t>President &amp; Treasurer Training Call – October 2, 2019 at 11am Central</a:t>
            </a:r>
          </a:p>
          <a:p>
            <a:pPr marL="285750" indent="-285750">
              <a:buFont typeface="Arial" panose="020B0604020202020204" pitchFamily="34" charset="0"/>
              <a:buChar char="•"/>
            </a:pPr>
            <a:r>
              <a:rPr lang="en-US" dirty="0"/>
              <a:t>Membership &amp; Education Chair Call – October 3, 2019 at 11am Central</a:t>
            </a:r>
          </a:p>
        </p:txBody>
      </p:sp>
      <p:sp>
        <p:nvSpPr>
          <p:cNvPr id="5" name="TextBox 4">
            <a:extLst>
              <a:ext uri="{FF2B5EF4-FFF2-40B4-BE49-F238E27FC236}">
                <a16:creationId xmlns:a16="http://schemas.microsoft.com/office/drawing/2014/main" id="{5808A9BD-11C0-834F-9214-74B854DE7941}"/>
              </a:ext>
            </a:extLst>
          </p:cNvPr>
          <p:cNvSpPr txBox="1"/>
          <p:nvPr/>
        </p:nvSpPr>
        <p:spPr>
          <a:xfrm>
            <a:off x="533400" y="3200400"/>
            <a:ext cx="777970" cy="369332"/>
          </a:xfrm>
          <a:prstGeom prst="rect">
            <a:avLst/>
          </a:prstGeom>
          <a:noFill/>
        </p:spPr>
        <p:txBody>
          <a:bodyPr wrap="none" rtlCol="0">
            <a:spAutoFit/>
          </a:bodyPr>
          <a:lstStyle/>
          <a:p>
            <a:r>
              <a:rPr lang="en-US" dirty="0"/>
              <a:t>Dates:</a:t>
            </a:r>
          </a:p>
        </p:txBody>
      </p:sp>
    </p:spTree>
    <p:extLst>
      <p:ext uri="{BB962C8B-B14F-4D97-AF65-F5344CB8AC3E}">
        <p14:creationId xmlns:p14="http://schemas.microsoft.com/office/powerpoint/2010/main" val="3481164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2"/>
          <a:stretch>
            <a:fillRect/>
          </a:stretch>
        </p:blipFill>
        <p:spPr>
          <a:xfrm>
            <a:off x="0" y="1"/>
            <a:ext cx="9144000" cy="152400"/>
          </a:xfrm>
          <a:prstGeom prst="rect">
            <a:avLst/>
          </a:prstGeom>
        </p:spPr>
      </p:pic>
      <p:pic>
        <p:nvPicPr>
          <p:cNvPr id="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886325"/>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a:extLst>
              <a:ext uri="{FF2B5EF4-FFF2-40B4-BE49-F238E27FC236}">
                <a16:creationId xmlns:a16="http://schemas.microsoft.com/office/drawing/2014/main" id="{01C26124-F6D6-F444-AD47-AB6C55AD6B31}"/>
              </a:ext>
            </a:extLst>
          </p:cNvPr>
          <p:cNvSpPr txBox="1"/>
          <p:nvPr/>
        </p:nvSpPr>
        <p:spPr>
          <a:xfrm>
            <a:off x="3276600" y="2362200"/>
            <a:ext cx="2480354" cy="523220"/>
          </a:xfrm>
          <a:prstGeom prst="rect">
            <a:avLst/>
          </a:prstGeom>
          <a:noFill/>
        </p:spPr>
        <p:txBody>
          <a:bodyPr wrap="square" rtlCol="0">
            <a:spAutoFit/>
          </a:bodyPr>
          <a:lstStyle/>
          <a:p>
            <a:r>
              <a:rPr lang="en-US" sz="2800" dirty="0"/>
              <a:t>Questions?</a:t>
            </a:r>
          </a:p>
        </p:txBody>
      </p:sp>
    </p:spTree>
    <p:extLst>
      <p:ext uri="{BB962C8B-B14F-4D97-AF65-F5344CB8AC3E}">
        <p14:creationId xmlns:p14="http://schemas.microsoft.com/office/powerpoint/2010/main" val="8908195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005006"/>
            <a:ext cx="5322937" cy="369332"/>
          </a:xfrm>
          <a:prstGeom prst="rect">
            <a:avLst/>
          </a:prstGeom>
          <a:noFill/>
        </p:spPr>
        <p:txBody>
          <a:bodyPr wrap="square" rtlCol="0">
            <a:spAutoFit/>
          </a:bodyPr>
          <a:lstStyle/>
          <a:p>
            <a:r>
              <a:rPr lang="en-US" u="sng" dirty="0"/>
              <a:t>Growth, Renewal, Compliance goals stay the same. </a:t>
            </a:r>
          </a:p>
        </p:txBody>
      </p:sp>
      <p:sp>
        <p:nvSpPr>
          <p:cNvPr id="6" name="TextBox 5"/>
          <p:cNvSpPr txBox="1"/>
          <p:nvPr/>
        </p:nvSpPr>
        <p:spPr>
          <a:xfrm>
            <a:off x="457200" y="1386006"/>
            <a:ext cx="2092866" cy="369332"/>
          </a:xfrm>
          <a:prstGeom prst="rect">
            <a:avLst/>
          </a:prstGeom>
          <a:noFill/>
        </p:spPr>
        <p:txBody>
          <a:bodyPr wrap="none" rtlCol="0">
            <a:spAutoFit/>
          </a:bodyPr>
          <a:lstStyle/>
          <a:p>
            <a:r>
              <a:rPr lang="en-US" dirty="0"/>
              <a:t>Growth (5% &amp; 10%):</a:t>
            </a:r>
          </a:p>
        </p:txBody>
      </p:sp>
      <p:sp>
        <p:nvSpPr>
          <p:cNvPr id="7" name="TextBox 6"/>
          <p:cNvSpPr txBox="1"/>
          <p:nvPr/>
        </p:nvSpPr>
        <p:spPr>
          <a:xfrm>
            <a:off x="460702" y="1755338"/>
            <a:ext cx="2165564" cy="369332"/>
          </a:xfrm>
          <a:prstGeom prst="rect">
            <a:avLst/>
          </a:prstGeom>
          <a:noFill/>
        </p:spPr>
        <p:txBody>
          <a:bodyPr wrap="none" rtlCol="0">
            <a:spAutoFit/>
          </a:bodyPr>
          <a:lstStyle/>
          <a:p>
            <a:r>
              <a:rPr lang="en-US" dirty="0"/>
              <a:t>Compliance Uploads:</a:t>
            </a:r>
          </a:p>
        </p:txBody>
      </p:sp>
      <p:sp>
        <p:nvSpPr>
          <p:cNvPr id="12" name="TextBox 11"/>
          <p:cNvSpPr txBox="1"/>
          <p:nvPr/>
        </p:nvSpPr>
        <p:spPr>
          <a:xfrm>
            <a:off x="4141161" y="1386006"/>
            <a:ext cx="1236236" cy="369332"/>
          </a:xfrm>
          <a:prstGeom prst="rect">
            <a:avLst/>
          </a:prstGeom>
          <a:noFill/>
        </p:spPr>
        <p:txBody>
          <a:bodyPr wrap="none" rtlCol="0">
            <a:spAutoFit/>
          </a:bodyPr>
          <a:lstStyle/>
          <a:p>
            <a:r>
              <a:rPr lang="en-US" dirty="0"/>
              <a:t>$19,700.00</a:t>
            </a:r>
          </a:p>
        </p:txBody>
      </p:sp>
      <p:sp>
        <p:nvSpPr>
          <p:cNvPr id="15" name="TextBox 14"/>
          <p:cNvSpPr txBox="1"/>
          <p:nvPr/>
        </p:nvSpPr>
        <p:spPr>
          <a:xfrm>
            <a:off x="4161884" y="1767006"/>
            <a:ext cx="1172116" cy="369332"/>
          </a:xfrm>
          <a:prstGeom prst="rect">
            <a:avLst/>
          </a:prstGeom>
          <a:noFill/>
        </p:spPr>
        <p:txBody>
          <a:bodyPr wrap="none" rtlCol="0">
            <a:spAutoFit/>
          </a:bodyPr>
          <a:lstStyle/>
          <a:p>
            <a:r>
              <a:rPr lang="en-US" dirty="0"/>
              <a:t>$ 9,075.00</a:t>
            </a:r>
          </a:p>
        </p:txBody>
      </p:sp>
      <p:sp>
        <p:nvSpPr>
          <p:cNvPr id="18" name="TextBox 17"/>
          <p:cNvSpPr txBox="1"/>
          <p:nvPr/>
        </p:nvSpPr>
        <p:spPr>
          <a:xfrm>
            <a:off x="457200" y="2145268"/>
            <a:ext cx="1899904" cy="369332"/>
          </a:xfrm>
          <a:prstGeom prst="rect">
            <a:avLst/>
          </a:prstGeom>
          <a:noFill/>
        </p:spPr>
        <p:txBody>
          <a:bodyPr wrap="none" rtlCol="0">
            <a:spAutoFit/>
          </a:bodyPr>
          <a:lstStyle/>
          <a:p>
            <a:r>
              <a:rPr lang="en-US" dirty="0"/>
              <a:t>Renewals (90% +):</a:t>
            </a:r>
          </a:p>
        </p:txBody>
      </p:sp>
      <p:sp>
        <p:nvSpPr>
          <p:cNvPr id="19" name="TextBox 18"/>
          <p:cNvSpPr txBox="1"/>
          <p:nvPr/>
        </p:nvSpPr>
        <p:spPr>
          <a:xfrm>
            <a:off x="4141161" y="2145268"/>
            <a:ext cx="1236236" cy="369332"/>
          </a:xfrm>
          <a:prstGeom prst="rect">
            <a:avLst/>
          </a:prstGeom>
          <a:noFill/>
        </p:spPr>
        <p:txBody>
          <a:bodyPr wrap="none" rtlCol="0">
            <a:spAutoFit/>
          </a:bodyPr>
          <a:lstStyle/>
          <a:p>
            <a:r>
              <a:rPr lang="en-US" dirty="0"/>
              <a:t>$12,000.00</a:t>
            </a:r>
          </a:p>
        </p:txBody>
      </p:sp>
      <p:sp>
        <p:nvSpPr>
          <p:cNvPr id="21" name="TextBox 20"/>
          <p:cNvSpPr txBox="1"/>
          <p:nvPr/>
        </p:nvSpPr>
        <p:spPr>
          <a:xfrm>
            <a:off x="3505200" y="5898906"/>
            <a:ext cx="811141" cy="654294"/>
          </a:xfrm>
          <a:prstGeom prst="rect">
            <a:avLst/>
          </a:prstGeom>
          <a:noFill/>
        </p:spPr>
        <p:txBody>
          <a:bodyPr wrap="none" rtlCol="0">
            <a:spAutoFit/>
          </a:bodyPr>
          <a:lstStyle/>
          <a:p>
            <a:r>
              <a:rPr lang="en-US" b="1" dirty="0"/>
              <a:t>Total:</a:t>
            </a:r>
          </a:p>
        </p:txBody>
      </p:sp>
      <p:sp>
        <p:nvSpPr>
          <p:cNvPr id="22" name="TextBox 21"/>
          <p:cNvSpPr txBox="1"/>
          <p:nvPr/>
        </p:nvSpPr>
        <p:spPr>
          <a:xfrm>
            <a:off x="4159967" y="5887238"/>
            <a:ext cx="1493870" cy="654294"/>
          </a:xfrm>
          <a:prstGeom prst="rect">
            <a:avLst/>
          </a:prstGeom>
          <a:noFill/>
        </p:spPr>
        <p:txBody>
          <a:bodyPr wrap="none" rtlCol="0">
            <a:spAutoFit/>
          </a:bodyPr>
          <a:lstStyle/>
          <a:p>
            <a:r>
              <a:rPr lang="en-US" b="1" dirty="0"/>
              <a:t>$116,065.00</a:t>
            </a:r>
          </a:p>
        </p:txBody>
      </p:sp>
      <p:sp>
        <p:nvSpPr>
          <p:cNvPr id="24" name="TextBox 23"/>
          <p:cNvSpPr txBox="1"/>
          <p:nvPr/>
        </p:nvSpPr>
        <p:spPr>
          <a:xfrm>
            <a:off x="5577131" y="1386006"/>
            <a:ext cx="1278427" cy="369332"/>
          </a:xfrm>
          <a:prstGeom prst="rect">
            <a:avLst/>
          </a:prstGeom>
          <a:noFill/>
        </p:spPr>
        <p:txBody>
          <a:bodyPr wrap="none" rtlCol="0">
            <a:spAutoFit/>
          </a:bodyPr>
          <a:lstStyle/>
          <a:p>
            <a:r>
              <a:rPr lang="en-US" dirty="0"/>
              <a:t>13 chapters</a:t>
            </a:r>
          </a:p>
        </p:txBody>
      </p:sp>
      <p:sp>
        <p:nvSpPr>
          <p:cNvPr id="26" name="TextBox 25"/>
          <p:cNvSpPr txBox="1"/>
          <p:nvPr/>
        </p:nvSpPr>
        <p:spPr>
          <a:xfrm>
            <a:off x="5587754" y="2145268"/>
            <a:ext cx="1278427" cy="369332"/>
          </a:xfrm>
          <a:prstGeom prst="rect">
            <a:avLst/>
          </a:prstGeom>
          <a:noFill/>
        </p:spPr>
        <p:txBody>
          <a:bodyPr wrap="none" rtlCol="0">
            <a:spAutoFit/>
          </a:bodyPr>
          <a:lstStyle/>
          <a:p>
            <a:r>
              <a:rPr lang="en-US" dirty="0"/>
              <a:t>23 chapters</a:t>
            </a:r>
          </a:p>
        </p:txBody>
      </p:sp>
      <p:sp>
        <p:nvSpPr>
          <p:cNvPr id="27" name="TextBox 26"/>
          <p:cNvSpPr txBox="1"/>
          <p:nvPr/>
        </p:nvSpPr>
        <p:spPr>
          <a:xfrm>
            <a:off x="457200" y="3810000"/>
            <a:ext cx="1816523" cy="369332"/>
          </a:xfrm>
          <a:prstGeom prst="rect">
            <a:avLst/>
          </a:prstGeom>
          <a:noFill/>
        </p:spPr>
        <p:txBody>
          <a:bodyPr wrap="none" rtlCol="0">
            <a:spAutoFit/>
          </a:bodyPr>
          <a:lstStyle/>
          <a:p>
            <a:r>
              <a:rPr lang="en-US" dirty="0"/>
              <a:t>Online ($10/per):</a:t>
            </a:r>
          </a:p>
        </p:txBody>
      </p:sp>
      <p:sp>
        <p:nvSpPr>
          <p:cNvPr id="31" name="Rectangle 30"/>
          <p:cNvSpPr/>
          <p:nvPr/>
        </p:nvSpPr>
        <p:spPr>
          <a:xfrm>
            <a:off x="4114800" y="3810000"/>
            <a:ext cx="1236236" cy="369332"/>
          </a:xfrm>
          <a:prstGeom prst="rect">
            <a:avLst/>
          </a:prstGeom>
        </p:spPr>
        <p:txBody>
          <a:bodyPr wrap="none">
            <a:spAutoFit/>
          </a:bodyPr>
          <a:lstStyle/>
          <a:p>
            <a:r>
              <a:rPr lang="en-US" dirty="0"/>
              <a:t>$</a:t>
            </a:r>
            <a:r>
              <a:rPr lang="hr-HR" dirty="0"/>
              <a:t>26,790.00</a:t>
            </a:r>
            <a:endParaRPr lang="en-US" dirty="0"/>
          </a:p>
        </p:txBody>
      </p:sp>
      <p:sp>
        <p:nvSpPr>
          <p:cNvPr id="20" name="Rectangle 19"/>
          <p:cNvSpPr/>
          <p:nvPr/>
        </p:nvSpPr>
        <p:spPr>
          <a:xfrm>
            <a:off x="5558848" y="3810000"/>
            <a:ext cx="1875322" cy="369332"/>
          </a:xfrm>
          <a:prstGeom prst="rect">
            <a:avLst/>
          </a:prstGeom>
        </p:spPr>
        <p:txBody>
          <a:bodyPr wrap="none">
            <a:spAutoFit/>
          </a:bodyPr>
          <a:lstStyle/>
          <a:p>
            <a:r>
              <a:rPr lang="en-US" dirty="0"/>
              <a:t>2,679 participants</a:t>
            </a:r>
          </a:p>
        </p:txBody>
      </p:sp>
      <p:sp>
        <p:nvSpPr>
          <p:cNvPr id="23" name="TextBox 22">
            <a:extLst>
              <a:ext uri="{FF2B5EF4-FFF2-40B4-BE49-F238E27FC236}">
                <a16:creationId xmlns:a16="http://schemas.microsoft.com/office/drawing/2014/main" id="{6CCAC10C-7DBA-AF45-AE7E-B745D971D682}"/>
              </a:ext>
            </a:extLst>
          </p:cNvPr>
          <p:cNvSpPr txBox="1"/>
          <p:nvPr/>
        </p:nvSpPr>
        <p:spPr>
          <a:xfrm>
            <a:off x="413689" y="5049798"/>
            <a:ext cx="2946647" cy="553998"/>
          </a:xfrm>
          <a:prstGeom prst="rect">
            <a:avLst/>
          </a:prstGeom>
          <a:noFill/>
        </p:spPr>
        <p:txBody>
          <a:bodyPr wrap="square" rtlCol="0">
            <a:spAutoFit/>
          </a:bodyPr>
          <a:lstStyle/>
          <a:p>
            <a:r>
              <a:rPr lang="en-US" dirty="0"/>
              <a:t>Education Chair* ($500/per):</a:t>
            </a:r>
          </a:p>
          <a:p>
            <a:r>
              <a:rPr lang="en-US" sz="1200" i="1" dirty="0"/>
              <a:t>*Membership Chair or Chapter Officer</a:t>
            </a:r>
          </a:p>
        </p:txBody>
      </p:sp>
      <p:sp>
        <p:nvSpPr>
          <p:cNvPr id="28" name="TextBox 27">
            <a:extLst>
              <a:ext uri="{FF2B5EF4-FFF2-40B4-BE49-F238E27FC236}">
                <a16:creationId xmlns:a16="http://schemas.microsoft.com/office/drawing/2014/main" id="{04E83E92-43F2-374F-B82B-FFE0DCFFB046}"/>
              </a:ext>
            </a:extLst>
          </p:cNvPr>
          <p:cNvSpPr txBox="1"/>
          <p:nvPr/>
        </p:nvSpPr>
        <p:spPr>
          <a:xfrm>
            <a:off x="4147489" y="5049798"/>
            <a:ext cx="1172116" cy="369332"/>
          </a:xfrm>
          <a:prstGeom prst="rect">
            <a:avLst/>
          </a:prstGeom>
          <a:noFill/>
        </p:spPr>
        <p:txBody>
          <a:bodyPr wrap="none" rtlCol="0">
            <a:spAutoFit/>
          </a:bodyPr>
          <a:lstStyle/>
          <a:p>
            <a:r>
              <a:rPr lang="en-US" dirty="0"/>
              <a:t> $5,000.00</a:t>
            </a:r>
          </a:p>
        </p:txBody>
      </p:sp>
      <p:sp>
        <p:nvSpPr>
          <p:cNvPr id="29" name="TextBox 28">
            <a:extLst>
              <a:ext uri="{FF2B5EF4-FFF2-40B4-BE49-F238E27FC236}">
                <a16:creationId xmlns:a16="http://schemas.microsoft.com/office/drawing/2014/main" id="{780456D7-EE34-C849-AC26-CFF0214408C7}"/>
              </a:ext>
            </a:extLst>
          </p:cNvPr>
          <p:cNvSpPr txBox="1"/>
          <p:nvPr/>
        </p:nvSpPr>
        <p:spPr>
          <a:xfrm>
            <a:off x="5620443" y="5049798"/>
            <a:ext cx="1278427" cy="369332"/>
          </a:xfrm>
          <a:prstGeom prst="rect">
            <a:avLst/>
          </a:prstGeom>
          <a:noFill/>
        </p:spPr>
        <p:txBody>
          <a:bodyPr wrap="none" rtlCol="0">
            <a:spAutoFit/>
          </a:bodyPr>
          <a:lstStyle/>
          <a:p>
            <a:r>
              <a:rPr lang="en-US" dirty="0"/>
              <a:t>10 chapters</a:t>
            </a:r>
          </a:p>
        </p:txBody>
      </p:sp>
      <p:sp>
        <p:nvSpPr>
          <p:cNvPr id="3" name="TextBox 2">
            <a:extLst>
              <a:ext uri="{FF2B5EF4-FFF2-40B4-BE49-F238E27FC236}">
                <a16:creationId xmlns:a16="http://schemas.microsoft.com/office/drawing/2014/main" id="{FCA16C15-4689-E34E-ACE1-48028EE4FD56}"/>
              </a:ext>
            </a:extLst>
          </p:cNvPr>
          <p:cNvSpPr txBox="1"/>
          <p:nvPr/>
        </p:nvSpPr>
        <p:spPr>
          <a:xfrm>
            <a:off x="5570781" y="1755338"/>
            <a:ext cx="1278427" cy="369332"/>
          </a:xfrm>
          <a:prstGeom prst="rect">
            <a:avLst/>
          </a:prstGeom>
          <a:noFill/>
        </p:spPr>
        <p:txBody>
          <a:bodyPr wrap="none" rtlCol="0">
            <a:spAutoFit/>
          </a:bodyPr>
          <a:lstStyle/>
          <a:p>
            <a:r>
              <a:rPr lang="en-US" dirty="0"/>
              <a:t>69 chapters</a:t>
            </a:r>
          </a:p>
        </p:txBody>
      </p:sp>
      <p:sp>
        <p:nvSpPr>
          <p:cNvPr id="25" name="TextBox 24">
            <a:extLst>
              <a:ext uri="{FF2B5EF4-FFF2-40B4-BE49-F238E27FC236}">
                <a16:creationId xmlns:a16="http://schemas.microsoft.com/office/drawing/2014/main" id="{92BC3786-CDB4-2349-B5A0-06DF416DF2DB}"/>
              </a:ext>
            </a:extLst>
          </p:cNvPr>
          <p:cNvSpPr txBox="1"/>
          <p:nvPr/>
        </p:nvSpPr>
        <p:spPr>
          <a:xfrm>
            <a:off x="457200" y="2971800"/>
            <a:ext cx="3220241" cy="369332"/>
          </a:xfrm>
          <a:prstGeom prst="rect">
            <a:avLst/>
          </a:prstGeom>
          <a:noFill/>
        </p:spPr>
        <p:txBody>
          <a:bodyPr wrap="none" rtlCol="0">
            <a:spAutoFit/>
          </a:bodyPr>
          <a:lstStyle/>
          <a:p>
            <a:r>
              <a:rPr lang="en-US" dirty="0"/>
              <a:t>Online &amp; Classroom ($150/per):</a:t>
            </a:r>
          </a:p>
        </p:txBody>
      </p:sp>
      <p:sp>
        <p:nvSpPr>
          <p:cNvPr id="30" name="Rectangle 29">
            <a:extLst>
              <a:ext uri="{FF2B5EF4-FFF2-40B4-BE49-F238E27FC236}">
                <a16:creationId xmlns:a16="http://schemas.microsoft.com/office/drawing/2014/main" id="{A13BA085-8481-AF4B-8BAE-2F0477B91814}"/>
              </a:ext>
            </a:extLst>
          </p:cNvPr>
          <p:cNvSpPr/>
          <p:nvPr/>
        </p:nvSpPr>
        <p:spPr>
          <a:xfrm>
            <a:off x="4129991" y="2971800"/>
            <a:ext cx="1236486" cy="369332"/>
          </a:xfrm>
          <a:prstGeom prst="rect">
            <a:avLst/>
          </a:prstGeom>
        </p:spPr>
        <p:txBody>
          <a:bodyPr wrap="none">
            <a:spAutoFit/>
          </a:bodyPr>
          <a:lstStyle/>
          <a:p>
            <a:r>
              <a:rPr lang="en-US" dirty="0"/>
              <a:t>$</a:t>
            </a:r>
            <a:r>
              <a:rPr lang="hr-HR" dirty="0"/>
              <a:t>43,500.00 </a:t>
            </a:r>
            <a:endParaRPr lang="en-US" dirty="0"/>
          </a:p>
        </p:txBody>
      </p:sp>
      <p:sp>
        <p:nvSpPr>
          <p:cNvPr id="32" name="Rectangle 31">
            <a:extLst>
              <a:ext uri="{FF2B5EF4-FFF2-40B4-BE49-F238E27FC236}">
                <a16:creationId xmlns:a16="http://schemas.microsoft.com/office/drawing/2014/main" id="{DA074F1E-E055-444B-9E68-E5258F060AC7}"/>
              </a:ext>
            </a:extLst>
          </p:cNvPr>
          <p:cNvSpPr/>
          <p:nvPr/>
        </p:nvSpPr>
        <p:spPr>
          <a:xfrm>
            <a:off x="5542325" y="2971800"/>
            <a:ext cx="2992075" cy="369332"/>
          </a:xfrm>
          <a:prstGeom prst="rect">
            <a:avLst/>
          </a:prstGeom>
        </p:spPr>
        <p:txBody>
          <a:bodyPr wrap="none">
            <a:spAutoFit/>
          </a:bodyPr>
          <a:lstStyle/>
          <a:p>
            <a:r>
              <a:rPr lang="en-US" dirty="0"/>
              <a:t>290 participants (36 chapters)</a:t>
            </a:r>
          </a:p>
        </p:txBody>
      </p:sp>
      <p:sp>
        <p:nvSpPr>
          <p:cNvPr id="33" name="Title 1">
            <a:extLst>
              <a:ext uri="{FF2B5EF4-FFF2-40B4-BE49-F238E27FC236}">
                <a16:creationId xmlns:a16="http://schemas.microsoft.com/office/drawing/2014/main" id="{2F080F5E-E86F-2C42-9F3C-DED834F1595B}"/>
              </a:ext>
            </a:extLst>
          </p:cNvPr>
          <p:cNvSpPr>
            <a:spLocks noGrp="1"/>
          </p:cNvSpPr>
          <p:nvPr>
            <p:ph type="title"/>
          </p:nvPr>
        </p:nvSpPr>
        <p:spPr>
          <a:xfrm>
            <a:off x="457200" y="336432"/>
            <a:ext cx="8229600" cy="1035168"/>
          </a:xfrm>
        </p:spPr>
        <p:txBody>
          <a:bodyPr>
            <a:normAutofit fontScale="90000"/>
          </a:bodyPr>
          <a:lstStyle/>
          <a:p>
            <a:r>
              <a:rPr lang="en-US" dirty="0"/>
              <a:t>Chapter Incentive Program</a:t>
            </a:r>
            <a:br>
              <a:rPr lang="en-US" dirty="0"/>
            </a:br>
            <a:endParaRPr lang="en-US" dirty="0"/>
          </a:p>
        </p:txBody>
      </p:sp>
      <p:sp>
        <p:nvSpPr>
          <p:cNvPr id="2" name="TextBox 1">
            <a:extLst>
              <a:ext uri="{FF2B5EF4-FFF2-40B4-BE49-F238E27FC236}">
                <a16:creationId xmlns:a16="http://schemas.microsoft.com/office/drawing/2014/main" id="{572C1B2B-87E6-FB45-8B3E-56BA307C40CC}"/>
              </a:ext>
            </a:extLst>
          </p:cNvPr>
          <p:cNvSpPr txBox="1"/>
          <p:nvPr/>
        </p:nvSpPr>
        <p:spPr>
          <a:xfrm>
            <a:off x="457200" y="2590800"/>
            <a:ext cx="8839200" cy="369332"/>
          </a:xfrm>
          <a:prstGeom prst="rect">
            <a:avLst/>
          </a:prstGeom>
          <a:noFill/>
        </p:spPr>
        <p:txBody>
          <a:bodyPr wrap="square" rtlCol="0">
            <a:spAutoFit/>
          </a:bodyPr>
          <a:lstStyle/>
          <a:p>
            <a:r>
              <a:rPr lang="en-US" u="sng" dirty="0"/>
              <a:t>Hold a classroom course with an online version, receive revenue from online participants.</a:t>
            </a:r>
            <a:endParaRPr lang="en-US" dirty="0"/>
          </a:p>
        </p:txBody>
      </p:sp>
      <p:sp>
        <p:nvSpPr>
          <p:cNvPr id="5" name="TextBox 4">
            <a:extLst>
              <a:ext uri="{FF2B5EF4-FFF2-40B4-BE49-F238E27FC236}">
                <a16:creationId xmlns:a16="http://schemas.microsoft.com/office/drawing/2014/main" id="{32DAD680-C591-8840-9A04-F9A4A802D8D0}"/>
              </a:ext>
            </a:extLst>
          </p:cNvPr>
          <p:cNvSpPr txBox="1"/>
          <p:nvPr/>
        </p:nvSpPr>
        <p:spPr>
          <a:xfrm>
            <a:off x="457200" y="3429000"/>
            <a:ext cx="7924800" cy="369332"/>
          </a:xfrm>
          <a:prstGeom prst="rect">
            <a:avLst/>
          </a:prstGeom>
          <a:noFill/>
        </p:spPr>
        <p:txBody>
          <a:bodyPr wrap="square" rtlCol="0">
            <a:spAutoFit/>
          </a:bodyPr>
          <a:lstStyle/>
          <a:p>
            <a:r>
              <a:rPr lang="en-US" u="sng" dirty="0"/>
              <a:t>Chapter receives payment for any online course participant. </a:t>
            </a:r>
            <a:endParaRPr lang="en-US" dirty="0"/>
          </a:p>
        </p:txBody>
      </p:sp>
      <p:sp>
        <p:nvSpPr>
          <p:cNvPr id="8" name="TextBox 7">
            <a:extLst>
              <a:ext uri="{FF2B5EF4-FFF2-40B4-BE49-F238E27FC236}">
                <a16:creationId xmlns:a16="http://schemas.microsoft.com/office/drawing/2014/main" id="{6BE52DC0-DEA4-C849-8277-69AF1566F2D5}"/>
              </a:ext>
            </a:extLst>
          </p:cNvPr>
          <p:cNvSpPr txBox="1"/>
          <p:nvPr/>
        </p:nvSpPr>
        <p:spPr>
          <a:xfrm>
            <a:off x="413689" y="4343400"/>
            <a:ext cx="8349311" cy="923330"/>
          </a:xfrm>
          <a:prstGeom prst="rect">
            <a:avLst/>
          </a:prstGeom>
          <a:noFill/>
        </p:spPr>
        <p:txBody>
          <a:bodyPr wrap="square" rtlCol="0">
            <a:spAutoFit/>
          </a:bodyPr>
          <a:lstStyle/>
          <a:p>
            <a:r>
              <a:rPr lang="en-US" u="sng" dirty="0"/>
              <a:t>Increase classroom participant count by 10%+. Educ Chair receives $500 for Fall Forum attendance.</a:t>
            </a:r>
            <a:endParaRPr lang="en-US" dirty="0"/>
          </a:p>
          <a:p>
            <a:endParaRPr lang="en-US" dirty="0"/>
          </a:p>
        </p:txBody>
      </p:sp>
    </p:spTree>
    <p:extLst>
      <p:ext uri="{BB962C8B-B14F-4D97-AF65-F5344CB8AC3E}">
        <p14:creationId xmlns:p14="http://schemas.microsoft.com/office/powerpoint/2010/main" val="7891696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2" grpId="0"/>
      <p:bldP spid="15" grpId="0"/>
      <p:bldP spid="18" grpId="0"/>
      <p:bldP spid="19" grpId="0"/>
      <p:bldP spid="21" grpId="0"/>
      <p:bldP spid="22" grpId="0"/>
      <p:bldP spid="24" grpId="0"/>
      <p:bldP spid="26" grpId="0"/>
      <p:bldP spid="27" grpId="0"/>
      <p:bldP spid="31" grpId="0"/>
      <p:bldP spid="20" grpId="0"/>
      <p:bldP spid="23" grpId="0"/>
      <p:bldP spid="28" grpId="0"/>
      <p:bldP spid="29" grpId="0"/>
      <p:bldP spid="3" grpId="0"/>
      <p:bldP spid="25" grpId="0"/>
      <p:bldP spid="30" grpId="0"/>
      <p:bldP spid="32" grpId="0"/>
      <p:bldP spid="2" grpId="0"/>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3"/>
          <a:stretch>
            <a:fillRect/>
          </a:stretch>
        </p:blipFill>
        <p:spPr>
          <a:xfrm>
            <a:off x="0" y="1"/>
            <a:ext cx="9144000" cy="1524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86325"/>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87383B76-F09C-DA47-BB2A-08D31C656D26}"/>
              </a:ext>
            </a:extLst>
          </p:cNvPr>
          <p:cNvSpPr txBox="1"/>
          <p:nvPr/>
        </p:nvSpPr>
        <p:spPr>
          <a:xfrm>
            <a:off x="381000" y="563515"/>
            <a:ext cx="7161897" cy="2308324"/>
          </a:xfrm>
          <a:prstGeom prst="rect">
            <a:avLst/>
          </a:prstGeom>
          <a:noFill/>
        </p:spPr>
        <p:txBody>
          <a:bodyPr wrap="none" rtlCol="0">
            <a:spAutoFit/>
          </a:bodyPr>
          <a:lstStyle/>
          <a:p>
            <a:r>
              <a:rPr lang="en-US" b="1" dirty="0"/>
              <a:t>Field Operations Update</a:t>
            </a:r>
          </a:p>
          <a:p>
            <a:endParaRPr lang="en-US" b="1" dirty="0"/>
          </a:p>
          <a:p>
            <a:pPr marL="285750" indent="-285750">
              <a:buFont typeface="Arial" panose="020B0604020202020204" pitchFamily="34" charset="0"/>
              <a:buChar char="•"/>
            </a:pPr>
            <a:r>
              <a:rPr lang="en-US" dirty="0"/>
              <a:t>4Rs of Membership (Recruitment, Retention, Renewals, Reinstatement)</a:t>
            </a:r>
          </a:p>
          <a:p>
            <a:pPr marL="742950" lvl="1" indent="-285750">
              <a:buFont typeface="Wingdings" pitchFamily="2" charset="2"/>
              <a:buChar char="Ø"/>
            </a:pPr>
            <a:r>
              <a:rPr lang="en-US" dirty="0"/>
              <a:t>PLS, New Member Campaign, Renewal Process</a:t>
            </a:r>
          </a:p>
          <a:p>
            <a:pPr marL="285750" indent="-285750">
              <a:buFont typeface="Arial" panose="020B0604020202020204" pitchFamily="34" charset="0"/>
              <a:buChar char="•"/>
            </a:pPr>
            <a:r>
              <a:rPr lang="en-US" dirty="0"/>
              <a:t>Membership Revenue Model (pathway scheduling)</a:t>
            </a:r>
          </a:p>
          <a:p>
            <a:pPr marL="285750" indent="-285750">
              <a:buFont typeface="Arial" panose="020B0604020202020204" pitchFamily="34" charset="0"/>
              <a:buChar char="•"/>
            </a:pPr>
            <a:r>
              <a:rPr lang="en-US" dirty="0"/>
              <a:t>Forming a New Chapter </a:t>
            </a:r>
          </a:p>
          <a:p>
            <a:pPr marL="285750" indent="-285750">
              <a:buFont typeface="Arial" panose="020B0604020202020204" pitchFamily="34" charset="0"/>
              <a:buChar char="•"/>
            </a:pPr>
            <a:r>
              <a:rPr lang="en-US" dirty="0"/>
              <a:t>Annual vs Event Sponsorships</a:t>
            </a:r>
          </a:p>
          <a:p>
            <a:pPr marL="285750" indent="-285750">
              <a:buFont typeface="Arial" panose="020B0604020202020204" pitchFamily="34" charset="0"/>
              <a:buChar char="•"/>
            </a:pPr>
            <a:r>
              <a:rPr lang="en-US" dirty="0"/>
              <a:t>Projects &amp; Dates</a:t>
            </a:r>
          </a:p>
        </p:txBody>
      </p:sp>
    </p:spTree>
    <p:extLst>
      <p:ext uri="{BB962C8B-B14F-4D97-AF65-F5344CB8AC3E}">
        <p14:creationId xmlns:p14="http://schemas.microsoft.com/office/powerpoint/2010/main" val="10885105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3"/>
          <a:stretch>
            <a:fillRect/>
          </a:stretch>
        </p:blipFill>
        <p:spPr>
          <a:xfrm>
            <a:off x="0" y="1"/>
            <a:ext cx="9144000" cy="1524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86325"/>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87383B76-F09C-DA47-BB2A-08D31C656D26}"/>
              </a:ext>
            </a:extLst>
          </p:cNvPr>
          <p:cNvSpPr txBox="1"/>
          <p:nvPr/>
        </p:nvSpPr>
        <p:spPr>
          <a:xfrm>
            <a:off x="381000" y="563515"/>
            <a:ext cx="7348487" cy="4524315"/>
          </a:xfrm>
          <a:prstGeom prst="rect">
            <a:avLst/>
          </a:prstGeom>
          <a:noFill/>
        </p:spPr>
        <p:txBody>
          <a:bodyPr wrap="none" rtlCol="0">
            <a:spAutoFit/>
          </a:bodyPr>
          <a:lstStyle/>
          <a:p>
            <a:r>
              <a:rPr lang="en-US" b="1" dirty="0"/>
              <a:t>Field Operation’s 4 Rs of Membership:</a:t>
            </a:r>
            <a:endParaRPr lang="en-US" dirty="0"/>
          </a:p>
          <a:p>
            <a:endParaRPr lang="en-US" u="sng" dirty="0"/>
          </a:p>
          <a:p>
            <a:r>
              <a:rPr lang="en-US" u="sng" dirty="0"/>
              <a:t>Recruitment:</a:t>
            </a:r>
          </a:p>
          <a:p>
            <a:endParaRPr lang="en-US" dirty="0"/>
          </a:p>
          <a:p>
            <a:pPr marL="285750" indent="-285750">
              <a:buFont typeface="Arial" panose="020B0604020202020204" pitchFamily="34" charset="0"/>
              <a:buChar char="•"/>
            </a:pPr>
            <a:r>
              <a:rPr lang="en-US" dirty="0"/>
              <a:t>Support chapter’s local opportunities </a:t>
            </a:r>
          </a:p>
          <a:p>
            <a:pPr marL="742950" lvl="1" indent="-285750">
              <a:buFont typeface="Courier New" panose="02070309020205020404" pitchFamily="49" charset="0"/>
              <a:buChar char="o"/>
            </a:pPr>
            <a:r>
              <a:rPr lang="en-US" dirty="0"/>
              <a:t>(Chapter 13 - American Society of Civil Engineers  conference)</a:t>
            </a:r>
          </a:p>
          <a:p>
            <a:endParaRPr lang="en-US" dirty="0"/>
          </a:p>
          <a:p>
            <a:pPr marL="285750" indent="-285750">
              <a:buFont typeface="Arial" panose="020B0604020202020204" pitchFamily="34" charset="0"/>
              <a:buChar char="•"/>
            </a:pPr>
            <a:r>
              <a:rPr lang="en-US" dirty="0"/>
              <a:t>Emails to non-IRWA members who participate in IRWA courses. </a:t>
            </a:r>
            <a:endParaRPr lang="en-US" i="1" dirty="0"/>
          </a:p>
          <a:p>
            <a:pPr marL="742950" lvl="1" indent="-285750">
              <a:buFont typeface="Courier New" panose="02070309020205020404" pitchFamily="49" charset="0"/>
              <a:buChar char="o"/>
            </a:pPr>
            <a:r>
              <a:rPr lang="en-US" i="1" dirty="0"/>
              <a:t>2019 we’ve had 745 non-members take a classroom course</a:t>
            </a:r>
          </a:p>
          <a:p>
            <a:pPr marL="742950" lvl="1" indent="-285750">
              <a:buFont typeface="Courier New" panose="02070309020205020404" pitchFamily="49" charset="0"/>
              <a:buChar char="o"/>
            </a:pPr>
            <a:r>
              <a:rPr lang="en-US" i="1" dirty="0"/>
              <a:t>Do you know you could save on your next IRWA class?</a:t>
            </a:r>
          </a:p>
          <a:p>
            <a:pPr marL="742950" lvl="1" indent="-285750">
              <a:buFont typeface="Courier New" panose="02070309020205020404" pitchFamily="49" charset="0"/>
              <a:buChar char="o"/>
            </a:pPr>
            <a:r>
              <a:rPr lang="en-US" i="1" dirty="0"/>
              <a:t>1day savings $65 2day $105 3 day $145</a:t>
            </a:r>
          </a:p>
          <a:p>
            <a:endParaRPr lang="en-US" dirty="0"/>
          </a:p>
          <a:p>
            <a:pPr marL="285750" indent="-285750">
              <a:buFont typeface="Arial" panose="020B0604020202020204" pitchFamily="34" charset="0"/>
              <a:buChar char="•"/>
            </a:pPr>
            <a:r>
              <a:rPr lang="en-US" dirty="0"/>
              <a:t>Outreach to organizations with potential membership opportunities (PLS)</a:t>
            </a:r>
          </a:p>
          <a:p>
            <a:endParaRPr lang="en-US" dirty="0"/>
          </a:p>
          <a:p>
            <a:pPr marL="285750" indent="-285750">
              <a:buFont typeface="Arial" panose="020B0604020202020204" pitchFamily="34" charset="0"/>
              <a:buChar char="•"/>
            </a:pPr>
            <a:r>
              <a:rPr lang="en-US" dirty="0"/>
              <a:t>New Member Acquisition Campaign</a:t>
            </a:r>
          </a:p>
          <a:p>
            <a:endParaRPr lang="en-US" dirty="0"/>
          </a:p>
        </p:txBody>
      </p:sp>
    </p:spTree>
    <p:extLst>
      <p:ext uri="{BB962C8B-B14F-4D97-AF65-F5344CB8AC3E}">
        <p14:creationId xmlns:p14="http://schemas.microsoft.com/office/powerpoint/2010/main" val="19154435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3"/>
          <a:stretch>
            <a:fillRect/>
          </a:stretch>
        </p:blipFill>
        <p:spPr>
          <a:xfrm>
            <a:off x="0" y="1"/>
            <a:ext cx="9144000" cy="1524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86325"/>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 picture containing object&#10;&#10;Description automatically generated">
            <a:extLst>
              <a:ext uri="{FF2B5EF4-FFF2-40B4-BE49-F238E27FC236}">
                <a16:creationId xmlns:a16="http://schemas.microsoft.com/office/drawing/2014/main" id="{64D7914A-5D98-E749-81F2-291DF6F10299}"/>
              </a:ext>
            </a:extLst>
          </p:cNvPr>
          <p:cNvPicPr>
            <a:picLocks noChangeAspect="1"/>
          </p:cNvPicPr>
          <p:nvPr/>
        </p:nvPicPr>
        <p:blipFill>
          <a:blip r:embed="rId5"/>
          <a:stretch>
            <a:fillRect/>
          </a:stretch>
        </p:blipFill>
        <p:spPr>
          <a:xfrm>
            <a:off x="381000" y="1393760"/>
            <a:ext cx="4419600" cy="587440"/>
          </a:xfrm>
          <a:prstGeom prst="rect">
            <a:avLst/>
          </a:prstGeom>
        </p:spPr>
      </p:pic>
      <p:sp>
        <p:nvSpPr>
          <p:cNvPr id="4" name="TextBox 3">
            <a:extLst>
              <a:ext uri="{FF2B5EF4-FFF2-40B4-BE49-F238E27FC236}">
                <a16:creationId xmlns:a16="http://schemas.microsoft.com/office/drawing/2014/main" id="{F80DBF61-FAA7-EE4F-AE62-C4CA5CC6670F}"/>
              </a:ext>
            </a:extLst>
          </p:cNvPr>
          <p:cNvSpPr txBox="1"/>
          <p:nvPr/>
        </p:nvSpPr>
        <p:spPr>
          <a:xfrm>
            <a:off x="381000" y="2057400"/>
            <a:ext cx="3974486" cy="1477328"/>
          </a:xfrm>
          <a:prstGeom prst="rect">
            <a:avLst/>
          </a:prstGeom>
          <a:noFill/>
        </p:spPr>
        <p:txBody>
          <a:bodyPr wrap="none" rtlCol="0">
            <a:spAutoFit/>
          </a:bodyPr>
          <a:lstStyle/>
          <a:p>
            <a:endParaRPr lang="en-US" dirty="0"/>
          </a:p>
          <a:p>
            <a:r>
              <a:rPr lang="en-US" dirty="0"/>
              <a:t>Mission: Training Landmen Professionals</a:t>
            </a:r>
          </a:p>
          <a:p>
            <a:r>
              <a:rPr lang="en-US" dirty="0"/>
              <a:t>20 courses/workshops.</a:t>
            </a:r>
          </a:p>
          <a:p>
            <a:r>
              <a:rPr lang="en-US" dirty="0"/>
              <a:t>$200 - $2500 tuition. </a:t>
            </a:r>
          </a:p>
          <a:p>
            <a:endParaRPr lang="en-US" dirty="0"/>
          </a:p>
        </p:txBody>
      </p:sp>
      <p:sp>
        <p:nvSpPr>
          <p:cNvPr id="7" name="TextBox 6">
            <a:extLst>
              <a:ext uri="{FF2B5EF4-FFF2-40B4-BE49-F238E27FC236}">
                <a16:creationId xmlns:a16="http://schemas.microsoft.com/office/drawing/2014/main" id="{EA9E3FCF-7696-5C4C-A427-7E01751147E1}"/>
              </a:ext>
            </a:extLst>
          </p:cNvPr>
          <p:cNvSpPr txBox="1"/>
          <p:nvPr/>
        </p:nvSpPr>
        <p:spPr>
          <a:xfrm>
            <a:off x="228600" y="247471"/>
            <a:ext cx="3826176" cy="1200329"/>
          </a:xfrm>
          <a:prstGeom prst="rect">
            <a:avLst/>
          </a:prstGeom>
          <a:noFill/>
        </p:spPr>
        <p:txBody>
          <a:bodyPr wrap="none" rtlCol="0">
            <a:spAutoFit/>
          </a:bodyPr>
          <a:lstStyle/>
          <a:p>
            <a:r>
              <a:rPr lang="en-US" b="1" dirty="0"/>
              <a:t>Field Operation’s 4 Rs of Membership:</a:t>
            </a:r>
            <a:endParaRPr lang="en-US" dirty="0"/>
          </a:p>
          <a:p>
            <a:endParaRPr lang="en-US" u="sng" dirty="0"/>
          </a:p>
          <a:p>
            <a:r>
              <a:rPr lang="en-US" u="sng" dirty="0"/>
              <a:t>Recruitment:</a:t>
            </a:r>
            <a:endParaRPr lang="en-US" dirty="0"/>
          </a:p>
          <a:p>
            <a:endParaRPr lang="en-US" dirty="0"/>
          </a:p>
        </p:txBody>
      </p:sp>
    </p:spTree>
    <p:extLst>
      <p:ext uri="{BB962C8B-B14F-4D97-AF65-F5344CB8AC3E}">
        <p14:creationId xmlns:p14="http://schemas.microsoft.com/office/powerpoint/2010/main" val="23435961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3"/>
          <a:stretch>
            <a:fillRect/>
          </a:stretch>
        </p:blipFill>
        <p:spPr>
          <a:xfrm>
            <a:off x="0" y="1"/>
            <a:ext cx="9144000" cy="1524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86325"/>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2F34279F-1366-9C4F-BBDC-D8E0BFD1E420}"/>
              </a:ext>
            </a:extLst>
          </p:cNvPr>
          <p:cNvPicPr>
            <a:picLocks noChangeAspect="1"/>
          </p:cNvPicPr>
          <p:nvPr/>
        </p:nvPicPr>
        <p:blipFill>
          <a:blip r:embed="rId5"/>
          <a:stretch>
            <a:fillRect/>
          </a:stretch>
        </p:blipFill>
        <p:spPr>
          <a:xfrm>
            <a:off x="-81492" y="1228928"/>
            <a:ext cx="4501093" cy="5824943"/>
          </a:xfrm>
          <a:prstGeom prst="rect">
            <a:avLst/>
          </a:prstGeom>
        </p:spPr>
      </p:pic>
      <p:sp>
        <p:nvSpPr>
          <p:cNvPr id="7" name="TextBox 6">
            <a:extLst>
              <a:ext uri="{FF2B5EF4-FFF2-40B4-BE49-F238E27FC236}">
                <a16:creationId xmlns:a16="http://schemas.microsoft.com/office/drawing/2014/main" id="{7E5CA263-6C90-384D-94FB-72C73B752EAB}"/>
              </a:ext>
            </a:extLst>
          </p:cNvPr>
          <p:cNvSpPr txBox="1"/>
          <p:nvPr/>
        </p:nvSpPr>
        <p:spPr>
          <a:xfrm>
            <a:off x="228600" y="533400"/>
            <a:ext cx="3082895" cy="923330"/>
          </a:xfrm>
          <a:prstGeom prst="rect">
            <a:avLst/>
          </a:prstGeom>
          <a:noFill/>
        </p:spPr>
        <p:txBody>
          <a:bodyPr wrap="none" rtlCol="0">
            <a:spAutoFit/>
          </a:bodyPr>
          <a:lstStyle/>
          <a:p>
            <a:r>
              <a:rPr lang="en-US" dirty="0"/>
              <a:t>Member Acquisition Campaign</a:t>
            </a:r>
          </a:p>
          <a:p>
            <a:endParaRPr lang="en-US" dirty="0"/>
          </a:p>
          <a:p>
            <a:r>
              <a:rPr lang="en-US" u="sng" dirty="0"/>
              <a:t>Recruitment</a:t>
            </a:r>
          </a:p>
        </p:txBody>
      </p:sp>
      <p:sp>
        <p:nvSpPr>
          <p:cNvPr id="10" name="TextBox 9">
            <a:extLst>
              <a:ext uri="{FF2B5EF4-FFF2-40B4-BE49-F238E27FC236}">
                <a16:creationId xmlns:a16="http://schemas.microsoft.com/office/drawing/2014/main" id="{11E0C20F-2137-0141-94E0-5D4850C51705}"/>
              </a:ext>
            </a:extLst>
          </p:cNvPr>
          <p:cNvSpPr txBox="1"/>
          <p:nvPr/>
        </p:nvSpPr>
        <p:spPr>
          <a:xfrm>
            <a:off x="5253991" y="1473875"/>
            <a:ext cx="2747009" cy="2031325"/>
          </a:xfrm>
          <a:prstGeom prst="rect">
            <a:avLst/>
          </a:prstGeom>
          <a:noFill/>
        </p:spPr>
        <p:txBody>
          <a:bodyPr wrap="square" rtlCol="0">
            <a:spAutoFit/>
          </a:bodyPr>
          <a:lstStyle/>
          <a:p>
            <a:r>
              <a:rPr lang="en-US" dirty="0"/>
              <a:t>Participating Chapters:</a:t>
            </a:r>
            <a:br>
              <a:rPr lang="en-US" dirty="0"/>
            </a:br>
            <a:endParaRPr lang="en-US" dirty="0"/>
          </a:p>
          <a:p>
            <a:r>
              <a:rPr lang="en-US" dirty="0"/>
              <a:t>C3 C12 C4 C20 C38 C36 C48 </a:t>
            </a:r>
          </a:p>
          <a:p>
            <a:endParaRPr lang="en-US" dirty="0"/>
          </a:p>
          <a:p>
            <a:r>
              <a:rPr lang="en-US" dirty="0"/>
              <a:t>C74 C10 C37 C6 C49 C79</a:t>
            </a:r>
          </a:p>
          <a:p>
            <a:endParaRPr lang="en-US" dirty="0"/>
          </a:p>
          <a:p>
            <a:endParaRPr lang="en-US" dirty="0"/>
          </a:p>
        </p:txBody>
      </p:sp>
    </p:spTree>
    <p:extLst>
      <p:ext uri="{BB962C8B-B14F-4D97-AF65-F5344CB8AC3E}">
        <p14:creationId xmlns:p14="http://schemas.microsoft.com/office/powerpoint/2010/main" val="28833608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3"/>
          <a:stretch>
            <a:fillRect/>
          </a:stretch>
        </p:blipFill>
        <p:spPr>
          <a:xfrm>
            <a:off x="0" y="1"/>
            <a:ext cx="9144000" cy="1524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86325"/>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87383B76-F09C-DA47-BB2A-08D31C656D26}"/>
              </a:ext>
            </a:extLst>
          </p:cNvPr>
          <p:cNvSpPr txBox="1"/>
          <p:nvPr/>
        </p:nvSpPr>
        <p:spPr>
          <a:xfrm>
            <a:off x="381000" y="1219200"/>
            <a:ext cx="5164875" cy="1754326"/>
          </a:xfrm>
          <a:prstGeom prst="rect">
            <a:avLst/>
          </a:prstGeom>
          <a:noFill/>
        </p:spPr>
        <p:txBody>
          <a:bodyPr wrap="none" rtlCol="0">
            <a:spAutoFit/>
          </a:bodyPr>
          <a:lstStyle/>
          <a:p>
            <a:r>
              <a:rPr lang="en-US" u="sng" dirty="0"/>
              <a:t>Retention:</a:t>
            </a:r>
          </a:p>
          <a:p>
            <a:endParaRPr lang="en-US" dirty="0"/>
          </a:p>
          <a:p>
            <a:pPr marL="285750" indent="-285750">
              <a:buFont typeface="Arial" panose="020B0604020202020204" pitchFamily="34" charset="0"/>
              <a:buChar char="•"/>
            </a:pPr>
            <a:r>
              <a:rPr lang="en-US" dirty="0"/>
              <a:t>Strong customer service focus </a:t>
            </a:r>
            <a:endParaRPr lang="en-US" b="1" dirty="0"/>
          </a:p>
          <a:p>
            <a:pPr marL="742950" lvl="1" indent="-285750">
              <a:buFont typeface="Courier New" panose="02070309020205020404" pitchFamily="49" charset="0"/>
              <a:buChar char="o"/>
            </a:pPr>
            <a:r>
              <a:rPr lang="en-US" b="1" dirty="0"/>
              <a:t>Immediate:</a:t>
            </a:r>
            <a:r>
              <a:rPr lang="en-US" dirty="0"/>
              <a:t> Got It! On It! Stand By! </a:t>
            </a:r>
            <a:endParaRPr lang="en-US" b="1" dirty="0"/>
          </a:p>
          <a:p>
            <a:pPr marL="742950" lvl="1" indent="-285750">
              <a:buFont typeface="Courier New" panose="02070309020205020404" pitchFamily="49" charset="0"/>
              <a:buChar char="o"/>
            </a:pPr>
            <a:r>
              <a:rPr lang="en-US" b="1" dirty="0"/>
              <a:t>Thorough:</a:t>
            </a:r>
            <a:r>
              <a:rPr lang="en-US" dirty="0"/>
              <a:t> Answer with the background.</a:t>
            </a:r>
            <a:endParaRPr lang="en-US" b="1" dirty="0"/>
          </a:p>
          <a:p>
            <a:pPr marL="742950" lvl="1" indent="-285750">
              <a:buFont typeface="Courier New" panose="02070309020205020404" pitchFamily="49" charset="0"/>
              <a:buChar char="o"/>
            </a:pPr>
            <a:r>
              <a:rPr lang="en-US" b="1" dirty="0"/>
              <a:t>Follow Up:</a:t>
            </a:r>
            <a:r>
              <a:rPr lang="en-US" dirty="0"/>
              <a:t> Anything else we can do for you? </a:t>
            </a:r>
          </a:p>
        </p:txBody>
      </p:sp>
      <p:sp>
        <p:nvSpPr>
          <p:cNvPr id="3" name="TextBox 2">
            <a:extLst>
              <a:ext uri="{FF2B5EF4-FFF2-40B4-BE49-F238E27FC236}">
                <a16:creationId xmlns:a16="http://schemas.microsoft.com/office/drawing/2014/main" id="{5CCAD493-A661-FD49-8ABC-E3D1D8AB2059}"/>
              </a:ext>
            </a:extLst>
          </p:cNvPr>
          <p:cNvSpPr txBox="1"/>
          <p:nvPr/>
        </p:nvSpPr>
        <p:spPr>
          <a:xfrm>
            <a:off x="381000" y="3352800"/>
            <a:ext cx="8104591" cy="2308324"/>
          </a:xfrm>
          <a:prstGeom prst="rect">
            <a:avLst/>
          </a:prstGeom>
          <a:noFill/>
        </p:spPr>
        <p:txBody>
          <a:bodyPr wrap="none" rtlCol="0">
            <a:spAutoFit/>
          </a:bodyPr>
          <a:lstStyle/>
          <a:p>
            <a:r>
              <a:rPr lang="en-US" u="sng" dirty="0"/>
              <a:t>Renewal:</a:t>
            </a:r>
          </a:p>
          <a:p>
            <a:endParaRPr lang="en-US" dirty="0"/>
          </a:p>
          <a:p>
            <a:r>
              <a:rPr lang="en-US" dirty="0"/>
              <a:t>IRWA Membership team and Field Operations have developed a process that works. </a:t>
            </a:r>
          </a:p>
          <a:p>
            <a:endParaRPr lang="en-US" dirty="0"/>
          </a:p>
          <a:p>
            <a:r>
              <a:rPr lang="en-US" dirty="0"/>
              <a:t>Renewal Process: </a:t>
            </a:r>
          </a:p>
          <a:p>
            <a:pPr marL="285750" indent="-285750">
              <a:buFont typeface="Arial" panose="020B0604020202020204" pitchFamily="34" charset="0"/>
              <a:buChar char="•"/>
            </a:pPr>
            <a:r>
              <a:rPr lang="en-US" dirty="0"/>
              <a:t>Train Membership Chairs of the process.</a:t>
            </a:r>
          </a:p>
          <a:p>
            <a:pPr marL="285750" indent="-285750">
              <a:buFont typeface="Arial" panose="020B0604020202020204" pitchFamily="34" charset="0"/>
              <a:buChar char="•"/>
            </a:pPr>
            <a:r>
              <a:rPr lang="en-US" dirty="0"/>
              <a:t>Series of emails for chapters to use. In addition to HQ emails.</a:t>
            </a:r>
          </a:p>
          <a:p>
            <a:pPr marL="285750" indent="-285750">
              <a:buFont typeface="Arial" panose="020B0604020202020204" pitchFamily="34" charset="0"/>
              <a:buChar char="•"/>
            </a:pPr>
            <a:r>
              <a:rPr lang="en-US" dirty="0"/>
              <a:t>Monitor and share chapter renewal status.  </a:t>
            </a:r>
          </a:p>
        </p:txBody>
      </p:sp>
      <p:sp>
        <p:nvSpPr>
          <p:cNvPr id="4" name="TextBox 3">
            <a:extLst>
              <a:ext uri="{FF2B5EF4-FFF2-40B4-BE49-F238E27FC236}">
                <a16:creationId xmlns:a16="http://schemas.microsoft.com/office/drawing/2014/main" id="{F7F87686-65F4-8244-95FD-146F8AD0DF7B}"/>
              </a:ext>
            </a:extLst>
          </p:cNvPr>
          <p:cNvSpPr txBox="1"/>
          <p:nvPr/>
        </p:nvSpPr>
        <p:spPr>
          <a:xfrm>
            <a:off x="364824" y="498764"/>
            <a:ext cx="3826176" cy="923330"/>
          </a:xfrm>
          <a:prstGeom prst="rect">
            <a:avLst/>
          </a:prstGeom>
          <a:noFill/>
        </p:spPr>
        <p:txBody>
          <a:bodyPr wrap="none" rtlCol="0">
            <a:spAutoFit/>
          </a:bodyPr>
          <a:lstStyle/>
          <a:p>
            <a:r>
              <a:rPr lang="en-US" b="1" dirty="0"/>
              <a:t>Field Operation’s 4 Rs of Membership:</a:t>
            </a:r>
            <a:endParaRPr lang="en-US" dirty="0"/>
          </a:p>
          <a:p>
            <a:endParaRPr lang="en-US" u="sng" dirty="0"/>
          </a:p>
          <a:p>
            <a:endParaRPr lang="en-US" dirty="0"/>
          </a:p>
        </p:txBody>
      </p:sp>
    </p:spTree>
    <p:extLst>
      <p:ext uri="{BB962C8B-B14F-4D97-AF65-F5344CB8AC3E}">
        <p14:creationId xmlns:p14="http://schemas.microsoft.com/office/powerpoint/2010/main" val="41705903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3"/>
          <a:stretch>
            <a:fillRect/>
          </a:stretch>
        </p:blipFill>
        <p:spPr>
          <a:xfrm>
            <a:off x="0" y="1"/>
            <a:ext cx="9144000" cy="1524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86325"/>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87383B76-F09C-DA47-BB2A-08D31C656D26}"/>
              </a:ext>
            </a:extLst>
          </p:cNvPr>
          <p:cNvSpPr txBox="1"/>
          <p:nvPr/>
        </p:nvSpPr>
        <p:spPr>
          <a:xfrm>
            <a:off x="304800" y="563515"/>
            <a:ext cx="8458200" cy="2585323"/>
          </a:xfrm>
          <a:prstGeom prst="rect">
            <a:avLst/>
          </a:prstGeom>
          <a:noFill/>
        </p:spPr>
        <p:txBody>
          <a:bodyPr wrap="square" rtlCol="0">
            <a:spAutoFit/>
          </a:bodyPr>
          <a:lstStyle/>
          <a:p>
            <a:r>
              <a:rPr lang="en-US" b="1" dirty="0"/>
              <a:t>Field Operation’s 4 Rs of Membership:</a:t>
            </a:r>
            <a:endParaRPr lang="en-US" dirty="0"/>
          </a:p>
          <a:p>
            <a:endParaRPr lang="en-US" u="sng" dirty="0"/>
          </a:p>
          <a:p>
            <a:r>
              <a:rPr lang="en-US" u="sng" dirty="0"/>
              <a:t>Reinstatement:</a:t>
            </a:r>
          </a:p>
          <a:p>
            <a:endParaRPr lang="en-US" dirty="0"/>
          </a:p>
          <a:p>
            <a:pPr marL="285750" indent="-285750">
              <a:buFont typeface="Arial" panose="020B0604020202020204" pitchFamily="34" charset="0"/>
              <a:buChar char="•"/>
            </a:pPr>
            <a:r>
              <a:rPr lang="en-US" dirty="0"/>
              <a:t>We want you back campaign.</a:t>
            </a:r>
          </a:p>
          <a:p>
            <a:pPr marL="742950" lvl="1" indent="-285750">
              <a:buFont typeface="Courier New" panose="02070309020205020404" pitchFamily="49" charset="0"/>
              <a:buChar char="o"/>
            </a:pPr>
            <a:r>
              <a:rPr lang="en-US" dirty="0"/>
              <a:t>Starts in April</a:t>
            </a:r>
          </a:p>
          <a:p>
            <a:pPr marL="742950" lvl="1" indent="-285750">
              <a:buFont typeface="Courier New" panose="02070309020205020404" pitchFamily="49" charset="0"/>
              <a:buChar char="o"/>
            </a:pPr>
            <a:r>
              <a:rPr lang="en-US" dirty="0"/>
              <a:t>Reinstates 100 - 150 dropped members. (approx. $28K in recovered dues).</a:t>
            </a:r>
          </a:p>
          <a:p>
            <a:pPr marL="742950" lvl="1" indent="-285750">
              <a:buFont typeface="Courier New" panose="02070309020205020404" pitchFamily="49" charset="0"/>
              <a:buChar char="o"/>
            </a:pPr>
            <a:r>
              <a:rPr lang="en-US" dirty="0"/>
              <a:t>Learn why members left.</a:t>
            </a:r>
          </a:p>
          <a:p>
            <a:endParaRPr lang="en-US" dirty="0"/>
          </a:p>
        </p:txBody>
      </p:sp>
    </p:spTree>
    <p:extLst>
      <p:ext uri="{BB962C8B-B14F-4D97-AF65-F5344CB8AC3E}">
        <p14:creationId xmlns:p14="http://schemas.microsoft.com/office/powerpoint/2010/main" val="37967104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3"/>
          <a:stretch>
            <a:fillRect/>
          </a:stretch>
        </p:blipFill>
        <p:spPr>
          <a:xfrm>
            <a:off x="0" y="1"/>
            <a:ext cx="9144000" cy="1524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86325"/>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A819FA27-6831-D84D-99D3-400ED8B29FBD}"/>
              </a:ext>
            </a:extLst>
          </p:cNvPr>
          <p:cNvSpPr txBox="1"/>
          <p:nvPr/>
        </p:nvSpPr>
        <p:spPr>
          <a:xfrm>
            <a:off x="457200" y="344269"/>
            <a:ext cx="7620000" cy="369332"/>
          </a:xfrm>
          <a:prstGeom prst="rect">
            <a:avLst/>
          </a:prstGeom>
          <a:noFill/>
        </p:spPr>
        <p:txBody>
          <a:bodyPr wrap="square" rtlCol="0">
            <a:spAutoFit/>
          </a:bodyPr>
          <a:lstStyle/>
          <a:p>
            <a:r>
              <a:rPr lang="en-US" dirty="0"/>
              <a:t>Pathway Scheduling and Membership Revenue Model Pilot - Recap</a:t>
            </a:r>
          </a:p>
        </p:txBody>
      </p:sp>
      <p:sp>
        <p:nvSpPr>
          <p:cNvPr id="5" name="TextBox 4">
            <a:extLst>
              <a:ext uri="{FF2B5EF4-FFF2-40B4-BE49-F238E27FC236}">
                <a16:creationId xmlns:a16="http://schemas.microsoft.com/office/drawing/2014/main" id="{17E5A772-FBE5-7D46-840F-49E996B789A0}"/>
              </a:ext>
            </a:extLst>
          </p:cNvPr>
          <p:cNvSpPr txBox="1"/>
          <p:nvPr/>
        </p:nvSpPr>
        <p:spPr>
          <a:xfrm>
            <a:off x="4724400" y="1219200"/>
            <a:ext cx="3667786" cy="677555"/>
          </a:xfrm>
          <a:prstGeom prst="rect">
            <a:avLst/>
          </a:prstGeom>
          <a:noFill/>
        </p:spPr>
        <p:txBody>
          <a:bodyPr wrap="square" rtlCol="0">
            <a:spAutoFit/>
          </a:bodyPr>
          <a:lstStyle/>
          <a:p>
            <a:r>
              <a:rPr lang="en-US" dirty="0"/>
              <a:t>Approach:</a:t>
            </a:r>
          </a:p>
          <a:p>
            <a:r>
              <a:rPr lang="en-US" dirty="0"/>
              <a:t>HQ hold courses. </a:t>
            </a:r>
          </a:p>
          <a:p>
            <a:r>
              <a:rPr lang="en-US" dirty="0"/>
              <a:t>C43 focus on membership</a:t>
            </a:r>
          </a:p>
          <a:p>
            <a:r>
              <a:rPr lang="en-US" dirty="0"/>
              <a:t>HQ incentivize C43 for Membership</a:t>
            </a:r>
          </a:p>
        </p:txBody>
      </p:sp>
      <p:pic>
        <p:nvPicPr>
          <p:cNvPr id="4" name="Picture 3" descr="A picture containing text, indoor&#10;&#10;Description automatically generated">
            <a:extLst>
              <a:ext uri="{FF2B5EF4-FFF2-40B4-BE49-F238E27FC236}">
                <a16:creationId xmlns:a16="http://schemas.microsoft.com/office/drawing/2014/main" id="{124B69C2-1A9C-A84E-BD74-121D24EB56E6}"/>
              </a:ext>
            </a:extLst>
          </p:cNvPr>
          <p:cNvPicPr>
            <a:picLocks noChangeAspect="1"/>
          </p:cNvPicPr>
          <p:nvPr/>
        </p:nvPicPr>
        <p:blipFill>
          <a:blip r:embed="rId5"/>
          <a:stretch>
            <a:fillRect/>
          </a:stretch>
        </p:blipFill>
        <p:spPr>
          <a:xfrm>
            <a:off x="617206" y="1219200"/>
            <a:ext cx="3667786" cy="4746546"/>
          </a:xfrm>
          <a:prstGeom prst="rect">
            <a:avLst/>
          </a:prstGeom>
        </p:spPr>
      </p:pic>
      <p:sp>
        <p:nvSpPr>
          <p:cNvPr id="9" name="TextBox 8">
            <a:extLst>
              <a:ext uri="{FF2B5EF4-FFF2-40B4-BE49-F238E27FC236}">
                <a16:creationId xmlns:a16="http://schemas.microsoft.com/office/drawing/2014/main" id="{60041956-6FD8-324B-8EAA-502145646C7A}"/>
              </a:ext>
            </a:extLst>
          </p:cNvPr>
          <p:cNvSpPr txBox="1"/>
          <p:nvPr/>
        </p:nvSpPr>
        <p:spPr>
          <a:xfrm>
            <a:off x="4800600" y="2667000"/>
            <a:ext cx="3853619" cy="677555"/>
          </a:xfrm>
          <a:prstGeom prst="rect">
            <a:avLst/>
          </a:prstGeom>
          <a:noFill/>
        </p:spPr>
        <p:txBody>
          <a:bodyPr wrap="none" rtlCol="0">
            <a:spAutoFit/>
          </a:bodyPr>
          <a:lstStyle/>
          <a:p>
            <a:r>
              <a:rPr lang="en-US" dirty="0"/>
              <a:t>Results:</a:t>
            </a:r>
          </a:p>
          <a:p>
            <a:r>
              <a:rPr lang="en-US" dirty="0"/>
              <a:t>HQ held 3 RWA courses NET $1,322.85</a:t>
            </a:r>
          </a:p>
          <a:p>
            <a:r>
              <a:rPr lang="en-US" dirty="0"/>
              <a:t>C43 membership incentives $2,380.00</a:t>
            </a:r>
          </a:p>
          <a:p>
            <a:r>
              <a:rPr lang="en-US" dirty="0"/>
              <a:t>Total loss for HQ $1,057.15</a:t>
            </a:r>
          </a:p>
        </p:txBody>
      </p:sp>
      <p:sp>
        <p:nvSpPr>
          <p:cNvPr id="10" name="TextBox 9">
            <a:extLst>
              <a:ext uri="{FF2B5EF4-FFF2-40B4-BE49-F238E27FC236}">
                <a16:creationId xmlns:a16="http://schemas.microsoft.com/office/drawing/2014/main" id="{08B777A7-0040-1741-ADC9-B3E354DB1294}"/>
              </a:ext>
            </a:extLst>
          </p:cNvPr>
          <p:cNvSpPr txBox="1"/>
          <p:nvPr/>
        </p:nvSpPr>
        <p:spPr>
          <a:xfrm>
            <a:off x="4800600" y="4066149"/>
            <a:ext cx="3833229" cy="521195"/>
          </a:xfrm>
          <a:prstGeom prst="rect">
            <a:avLst/>
          </a:prstGeom>
          <a:noFill/>
        </p:spPr>
        <p:txBody>
          <a:bodyPr wrap="none" rtlCol="0">
            <a:spAutoFit/>
          </a:bodyPr>
          <a:lstStyle/>
          <a:p>
            <a:r>
              <a:rPr lang="en-US" dirty="0"/>
              <a:t>Takeaways:</a:t>
            </a:r>
          </a:p>
          <a:p>
            <a:r>
              <a:rPr lang="en-US" dirty="0"/>
              <a:t>If C43 holds courses ppl will come</a:t>
            </a:r>
          </a:p>
          <a:p>
            <a:r>
              <a:rPr lang="en-US" dirty="0"/>
              <a:t>Scheduling the RWA pathway can work</a:t>
            </a:r>
          </a:p>
        </p:txBody>
      </p:sp>
    </p:spTree>
    <p:extLst>
      <p:ext uri="{BB962C8B-B14F-4D97-AF65-F5344CB8AC3E}">
        <p14:creationId xmlns:p14="http://schemas.microsoft.com/office/powerpoint/2010/main" val="12166863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point_MR_top.jpg"/>
          <p:cNvPicPr>
            <a:picLocks noChangeAspect="1"/>
          </p:cNvPicPr>
          <p:nvPr/>
        </p:nvPicPr>
        <p:blipFill>
          <a:blip r:embed="rId3"/>
          <a:stretch>
            <a:fillRect/>
          </a:stretch>
        </p:blipFill>
        <p:spPr>
          <a:xfrm>
            <a:off x="0" y="1"/>
            <a:ext cx="9144000" cy="152400"/>
          </a:xfrm>
          <a:prstGeom prst="rect">
            <a:avLst/>
          </a:prstGeom>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86325"/>
            <a:ext cx="8915400" cy="209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18E56B0F-1475-7544-9EBB-6D784A7539D4}"/>
              </a:ext>
            </a:extLst>
          </p:cNvPr>
          <p:cNvSpPr txBox="1"/>
          <p:nvPr/>
        </p:nvSpPr>
        <p:spPr>
          <a:xfrm>
            <a:off x="5905069" y="304800"/>
            <a:ext cx="1791131" cy="646331"/>
          </a:xfrm>
          <a:prstGeom prst="rect">
            <a:avLst/>
          </a:prstGeom>
          <a:noFill/>
        </p:spPr>
        <p:txBody>
          <a:bodyPr wrap="none" rtlCol="0">
            <a:spAutoFit/>
          </a:bodyPr>
          <a:lstStyle/>
          <a:p>
            <a:r>
              <a:rPr lang="en-US" dirty="0"/>
              <a:t>SR/WA Approach</a:t>
            </a:r>
          </a:p>
          <a:p>
            <a:endParaRPr lang="en-US" dirty="0"/>
          </a:p>
        </p:txBody>
      </p:sp>
      <p:pic>
        <p:nvPicPr>
          <p:cNvPr id="7" name="Picture 6" descr="A screenshot of text&#10;&#10;Description automatically generated">
            <a:extLst>
              <a:ext uri="{FF2B5EF4-FFF2-40B4-BE49-F238E27FC236}">
                <a16:creationId xmlns:a16="http://schemas.microsoft.com/office/drawing/2014/main" id="{97C99C62-73E6-3E4C-9571-BDAB23ECD5C1}"/>
              </a:ext>
            </a:extLst>
          </p:cNvPr>
          <p:cNvPicPr>
            <a:picLocks noChangeAspect="1"/>
          </p:cNvPicPr>
          <p:nvPr/>
        </p:nvPicPr>
        <p:blipFill>
          <a:blip r:embed="rId5"/>
          <a:stretch>
            <a:fillRect/>
          </a:stretch>
        </p:blipFill>
        <p:spPr>
          <a:xfrm>
            <a:off x="4870546" y="762000"/>
            <a:ext cx="3740054" cy="4840070"/>
          </a:xfrm>
          <a:prstGeom prst="rect">
            <a:avLst/>
          </a:prstGeom>
        </p:spPr>
      </p:pic>
      <p:sp>
        <p:nvSpPr>
          <p:cNvPr id="2" name="TextBox 1">
            <a:extLst>
              <a:ext uri="{FF2B5EF4-FFF2-40B4-BE49-F238E27FC236}">
                <a16:creationId xmlns:a16="http://schemas.microsoft.com/office/drawing/2014/main" id="{40F859EC-6065-2742-8CEF-915147C2D207}"/>
              </a:ext>
            </a:extLst>
          </p:cNvPr>
          <p:cNvSpPr txBox="1"/>
          <p:nvPr/>
        </p:nvSpPr>
        <p:spPr>
          <a:xfrm>
            <a:off x="1600200" y="304800"/>
            <a:ext cx="1593513" cy="369332"/>
          </a:xfrm>
          <a:prstGeom prst="rect">
            <a:avLst/>
          </a:prstGeom>
          <a:noFill/>
        </p:spPr>
        <p:txBody>
          <a:bodyPr wrap="none" rtlCol="0">
            <a:spAutoFit/>
          </a:bodyPr>
          <a:lstStyle/>
          <a:p>
            <a:r>
              <a:rPr lang="en-US" dirty="0"/>
              <a:t>RWA Approach</a:t>
            </a:r>
          </a:p>
        </p:txBody>
      </p:sp>
      <p:pic>
        <p:nvPicPr>
          <p:cNvPr id="9" name="Picture 8" descr="A close up of a sign&#10;&#10;Description automatically generated">
            <a:extLst>
              <a:ext uri="{FF2B5EF4-FFF2-40B4-BE49-F238E27FC236}">
                <a16:creationId xmlns:a16="http://schemas.microsoft.com/office/drawing/2014/main" id="{DED57E61-0B16-DA44-A331-02588B0DC7C4}"/>
              </a:ext>
            </a:extLst>
          </p:cNvPr>
          <p:cNvPicPr>
            <a:picLocks noChangeAspect="1"/>
          </p:cNvPicPr>
          <p:nvPr/>
        </p:nvPicPr>
        <p:blipFill>
          <a:blip r:embed="rId6"/>
          <a:stretch>
            <a:fillRect/>
          </a:stretch>
        </p:blipFill>
        <p:spPr>
          <a:xfrm>
            <a:off x="533400" y="762000"/>
            <a:ext cx="3740054" cy="4840070"/>
          </a:xfrm>
          <a:prstGeom prst="rect">
            <a:avLst/>
          </a:prstGeom>
        </p:spPr>
      </p:pic>
    </p:spTree>
    <p:extLst>
      <p:ext uri="{BB962C8B-B14F-4D97-AF65-F5344CB8AC3E}">
        <p14:creationId xmlns:p14="http://schemas.microsoft.com/office/powerpoint/2010/main" val="344330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17786</TotalTime>
  <Words>931</Words>
  <Application>Microsoft Office PowerPoint</Application>
  <PresentationFormat>On-screen Show (4:3)</PresentationFormat>
  <Paragraphs>229</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Incentive Program </vt:lpstr>
    </vt:vector>
  </TitlesOfParts>
  <Company>IRWA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Roman</dc:creator>
  <cp:lastModifiedBy>Matranga Yolanda</cp:lastModifiedBy>
  <cp:revision>246</cp:revision>
  <cp:lastPrinted>2019-09-11T18:35:07Z</cp:lastPrinted>
  <dcterms:created xsi:type="dcterms:W3CDTF">2012-01-23T17:54:40Z</dcterms:created>
  <dcterms:modified xsi:type="dcterms:W3CDTF">2019-10-12T17:57:51Z</dcterms:modified>
</cp:coreProperties>
</file>