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9" r:id="rId4"/>
    <p:sldId id="268" r:id="rId5"/>
    <p:sldId id="278" r:id="rId6"/>
    <p:sldId id="277" r:id="rId7"/>
    <p:sldId id="261" r:id="rId8"/>
    <p:sldId id="259" r:id="rId9"/>
    <p:sldId id="264" r:id="rId10"/>
    <p:sldId id="272" r:id="rId11"/>
    <p:sldId id="263" r:id="rId12"/>
    <p:sldId id="262" r:id="rId13"/>
    <p:sldId id="265" r:id="rId14"/>
    <p:sldId id="276" r:id="rId15"/>
    <p:sldId id="279" r:id="rId16"/>
    <p:sldId id="266" r:id="rId17"/>
    <p:sldId id="267" r:id="rId18"/>
    <p:sldId id="270" r:id="rId19"/>
    <p:sldId id="275" r:id="rId20"/>
    <p:sldId id="271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8E3C9E3-E2DA-4108-BCE0-8B141DB4256D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AEC4D2-AF12-4603-A23F-489F58939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6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009A807-78B5-4AF2-AD90-33D364602DB0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4C41B7A-7040-45E3-B600-501D559051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18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1B7A-7040-45E3-B600-501D559051A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8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2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7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8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9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2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0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2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9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64E0-6741-4151-8FB1-EDEC297E2EC8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A6652-AE36-48E3-A16B-233C4D758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4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llen.niemann52@gmail.com" TargetMode="External"/><Relationship Id="rId2" Type="http://schemas.openxmlformats.org/officeDocument/2006/relationships/hyperlink" Target="mailto:Jann.edmunds@pw.cccounty.u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MHR@pge.com" TargetMode="External"/><Relationship Id="rId5" Type="http://schemas.openxmlformats.org/officeDocument/2006/relationships/hyperlink" Target="mailto:scastellano@arws.com" TargetMode="External"/><Relationship Id="rId4" Type="http://schemas.openxmlformats.org/officeDocument/2006/relationships/hyperlink" Target="mailto:eroman@arws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rwaonline.org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_Ymhrr3s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emf"/><Relationship Id="rId5" Type="http://schemas.openxmlformats.org/officeDocument/2006/relationships/image" Target="../media/image20.jpeg"/><Relationship Id="rId10" Type="http://schemas.openxmlformats.org/officeDocument/2006/relationships/image" Target="../media/image25.emf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IRWA, Chapter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You!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Luncheon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8" y="432741"/>
            <a:ext cx="4755292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8967" y="635354"/>
            <a:ext cx="9354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571" y="247135"/>
            <a:ext cx="9354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Chapter </a:t>
            </a:r>
            <a:r>
              <a:rPr lang="en-US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xx </a:t>
            </a:r>
            <a:r>
              <a:rPr lang="en-US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Current Committees</a:t>
            </a:r>
          </a:p>
          <a:p>
            <a:pPr algn="ctr"/>
            <a:endParaRPr lang="en-US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b="1" dirty="0" smtClean="0">
                <a:ln w="0"/>
                <a:solidFill>
                  <a:schemeClr val="accent2"/>
                </a:solidFill>
              </a:rPr>
              <a:t>We are a Chapter dependent on our committed band of volunteers!</a:t>
            </a:r>
            <a:endParaRPr lang="en-US" sz="2400" b="1" dirty="0">
              <a:ln w="0"/>
              <a:solidFill>
                <a:schemeClr val="accent2"/>
              </a:solidFill>
            </a:endParaRPr>
          </a:p>
          <a:p>
            <a:endParaRPr lang="en-US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  <a:p>
            <a:endParaRPr lang="en-U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025" y="1403023"/>
            <a:ext cx="7301554" cy="2741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1133" y="4425153"/>
            <a:ext cx="7282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Volunteers needed….new openings are listed in </a:t>
            </a:r>
            <a:r>
              <a:rPr lang="en-US" dirty="0" smtClean="0"/>
              <a:t>(insert Newsletter name ) each </a:t>
            </a:r>
            <a:r>
              <a:rPr lang="en-US" dirty="0"/>
              <a:t>month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xxx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xxx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xxx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4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6205" y="510746"/>
            <a:ext cx="105856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Chapter </a:t>
            </a:r>
            <a:r>
              <a:rPr lang="en-US" sz="2800" b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xx </a:t>
            </a:r>
            <a:r>
              <a:rPr lang="en-US" sz="2800" b="1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</a:t>
            </a:r>
            <a:r>
              <a:rPr lang="en-US" sz="2800" b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Committees</a:t>
            </a:r>
            <a:endParaRPr lang="en-US" sz="2800" b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Check out the monthly newsletter, </a:t>
            </a:r>
            <a:r>
              <a:rPr lang="en-US" dirty="0" err="1" smtClean="0"/>
              <a:t>xxxxx</a:t>
            </a:r>
            <a:r>
              <a:rPr lang="en-US" dirty="0" smtClean="0"/>
              <a:t>, </a:t>
            </a:r>
            <a:r>
              <a:rPr lang="en-US" dirty="0" smtClean="0"/>
              <a:t>it lists </a:t>
            </a:r>
            <a:r>
              <a:rPr lang="en-US" i="1" dirty="0" smtClean="0">
                <a:solidFill>
                  <a:schemeClr val="accent4"/>
                </a:solidFill>
              </a:rPr>
              <a:t>who’s who </a:t>
            </a:r>
            <a:r>
              <a:rPr lang="en-US" dirty="0" smtClean="0"/>
              <a:t>and how to </a:t>
            </a:r>
            <a:r>
              <a:rPr lang="en-US" dirty="0" smtClean="0"/>
              <a:t>contact them.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 of the volunteers you probably have the most contact with: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5"/>
                </a:solidFill>
              </a:rPr>
              <a:t>Membership</a:t>
            </a:r>
            <a:r>
              <a:rPr lang="en-US" b="1" dirty="0"/>
              <a:t> </a:t>
            </a:r>
            <a:r>
              <a:rPr lang="en-US" b="1" dirty="0" smtClean="0"/>
              <a:t>- Jann </a:t>
            </a:r>
            <a:r>
              <a:rPr lang="en-US" b="1" dirty="0"/>
              <a:t>Edmunds </a:t>
            </a:r>
            <a:r>
              <a:rPr lang="en-US" b="1" dirty="0" smtClean="0"/>
              <a:t>- </a:t>
            </a:r>
            <a:r>
              <a:rPr lang="en-US" dirty="0" smtClean="0"/>
              <a:t>Contra </a:t>
            </a:r>
            <a:r>
              <a:rPr lang="en-US" dirty="0"/>
              <a:t>Costa County </a:t>
            </a:r>
            <a:r>
              <a:rPr lang="en-US" dirty="0" smtClean="0"/>
              <a:t>at </a:t>
            </a:r>
            <a:r>
              <a:rPr lang="en-US" dirty="0" smtClean="0">
                <a:hlinkClick r:id="rId2"/>
              </a:rPr>
              <a:t>Jann.edmunds@pw.cccounty.us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5"/>
                </a:solidFill>
              </a:rPr>
              <a:t>Newsletter </a:t>
            </a:r>
            <a:r>
              <a:rPr lang="en-US" b="1" dirty="0">
                <a:solidFill>
                  <a:schemeClr val="accent5"/>
                </a:solidFill>
              </a:rPr>
              <a:t>Editor </a:t>
            </a:r>
            <a:r>
              <a:rPr lang="en-US" b="1" dirty="0" smtClean="0"/>
              <a:t>- Ellen </a:t>
            </a:r>
            <a:r>
              <a:rPr lang="en-US" b="1" dirty="0"/>
              <a:t>Niemann </a:t>
            </a:r>
            <a:r>
              <a:rPr lang="en-US" b="1" dirty="0" smtClean="0"/>
              <a:t>at </a:t>
            </a:r>
            <a:r>
              <a:rPr lang="en-US" dirty="0" smtClean="0">
                <a:hlinkClick r:id="rId3"/>
              </a:rPr>
              <a:t>ellen.niemann52@gmail.com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5"/>
                </a:solidFill>
              </a:rPr>
              <a:t>Nominations </a:t>
            </a:r>
            <a:r>
              <a:rPr lang="en-US" b="1" dirty="0">
                <a:solidFill>
                  <a:schemeClr val="accent5"/>
                </a:solidFill>
              </a:rPr>
              <a:t>&amp; </a:t>
            </a:r>
            <a:r>
              <a:rPr lang="en-US" b="1" dirty="0" smtClean="0">
                <a:solidFill>
                  <a:schemeClr val="accent5"/>
                </a:solidFill>
              </a:rPr>
              <a:t>Elections </a:t>
            </a:r>
            <a:r>
              <a:rPr lang="en-US" b="1" dirty="0" smtClean="0"/>
              <a:t>- Eric </a:t>
            </a:r>
            <a:r>
              <a:rPr lang="en-US" b="1" dirty="0"/>
              <a:t>Roman, SR/WA, </a:t>
            </a:r>
            <a:r>
              <a:rPr lang="en-US" b="1" dirty="0" smtClean="0"/>
              <a:t>R/W-AC </a:t>
            </a:r>
            <a:r>
              <a:rPr lang="en-US" dirty="0" smtClean="0"/>
              <a:t>from</a:t>
            </a:r>
            <a:r>
              <a:rPr lang="en-US" b="1" dirty="0" smtClean="0"/>
              <a:t> </a:t>
            </a:r>
            <a:r>
              <a:rPr lang="en-US" dirty="0" smtClean="0"/>
              <a:t>AR/WS at </a:t>
            </a:r>
            <a:r>
              <a:rPr lang="en-US" dirty="0" smtClean="0">
                <a:hlinkClick r:id="rId4"/>
              </a:rPr>
              <a:t>eroman@arws.com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5"/>
                </a:solidFill>
              </a:rPr>
              <a:t>Professional </a:t>
            </a:r>
            <a:r>
              <a:rPr lang="en-US" b="1" dirty="0">
                <a:solidFill>
                  <a:schemeClr val="accent5"/>
                </a:solidFill>
              </a:rPr>
              <a:t>Development </a:t>
            </a:r>
            <a:r>
              <a:rPr lang="en-US" b="1" dirty="0" smtClean="0"/>
              <a:t>- Steve </a:t>
            </a:r>
            <a:r>
              <a:rPr lang="en-US" b="1" dirty="0"/>
              <a:t>Castellano, SR/WA, R/W-NAC </a:t>
            </a:r>
            <a:r>
              <a:rPr lang="en-US" dirty="0" smtClean="0"/>
              <a:t>from AR/WS at </a:t>
            </a:r>
            <a:r>
              <a:rPr lang="en-US" dirty="0" smtClean="0">
                <a:hlinkClick r:id="rId5"/>
              </a:rPr>
              <a:t>scastellano@arws.com</a:t>
            </a:r>
            <a:endParaRPr lang="en-US" dirty="0" smtClean="0"/>
          </a:p>
          <a:p>
            <a:r>
              <a:rPr lang="en-US" dirty="0" smtClean="0"/>
              <a:t>&amp; </a:t>
            </a:r>
            <a:r>
              <a:rPr lang="en-US" b="1" dirty="0" smtClean="0"/>
              <a:t>Tara </a:t>
            </a:r>
            <a:r>
              <a:rPr lang="en-US" b="1" dirty="0"/>
              <a:t>Peterson, SR/WA </a:t>
            </a:r>
            <a:r>
              <a:rPr lang="en-US" dirty="0" smtClean="0"/>
              <a:t>at</a:t>
            </a:r>
            <a:r>
              <a:rPr lang="en-US" b="1" dirty="0" smtClean="0"/>
              <a:t> </a:t>
            </a:r>
            <a:r>
              <a:rPr lang="en-US" dirty="0" smtClean="0"/>
              <a:t>tandlpeterson@comcast.net 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5"/>
                </a:solidFill>
              </a:rPr>
              <a:t>Education</a:t>
            </a:r>
            <a:r>
              <a:rPr lang="en-US" b="1" dirty="0" smtClean="0"/>
              <a:t> - Lisa </a:t>
            </a:r>
            <a:r>
              <a:rPr lang="en-US" b="1" dirty="0"/>
              <a:t>Robertson, SR/WA, RW-NAC </a:t>
            </a:r>
            <a:r>
              <a:rPr lang="en-US" dirty="0" smtClean="0"/>
              <a:t>from PG&amp;E at </a:t>
            </a:r>
            <a:r>
              <a:rPr lang="en-US" dirty="0" smtClean="0">
                <a:hlinkClick r:id="rId6"/>
              </a:rPr>
              <a:t>LMHR@pge.com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0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203" y="477795"/>
            <a:ext cx="93540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does our Chapter make money?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Memberships</a:t>
            </a:r>
            <a:r>
              <a:rPr lang="en-US" dirty="0" smtClean="0"/>
              <a:t> – we received $20 from IRWA Headquarters for each new member or renewing member.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Classroom courses – </a:t>
            </a:r>
            <a:r>
              <a:rPr lang="en-US" dirty="0" smtClean="0"/>
              <a:t>Chapter pays for Instructor’s </a:t>
            </a:r>
            <a:r>
              <a:rPr lang="en-US" dirty="0"/>
              <a:t>f</a:t>
            </a:r>
            <a:r>
              <a:rPr lang="en-US" dirty="0" smtClean="0"/>
              <a:t>ee &amp; travel expenses, venue and food costs.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Chapter Incentive Program (ChIP)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Membership growth year over year of at least 5%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$10 per participant in classroom courses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$75 per quarter for completing administrative uploads of Chapter data to IRWA </a:t>
            </a:r>
            <a:r>
              <a:rPr lang="en-US" dirty="0" smtClean="0"/>
              <a:t>HQ</a:t>
            </a:r>
          </a:p>
          <a:p>
            <a:pPr lvl="1"/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Luncheons </a:t>
            </a:r>
            <a:r>
              <a:rPr lang="en-US" dirty="0" smtClean="0"/>
              <a:t>– </a:t>
            </a:r>
            <a:r>
              <a:rPr lang="en-US" i="1" dirty="0" smtClean="0"/>
              <a:t>Let’s talk about this</a:t>
            </a:r>
            <a:r>
              <a:rPr lang="en-US" dirty="0" smtClean="0"/>
              <a:t>…. 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accent5"/>
                </a:solidFill>
              </a:rPr>
              <a:t>We provide a head-count to the restaurant or venue prior to the event date and commit to paying for the anticipated number of guests.  If a member signs up to attend but doesn’t pay for the lunch we lose that money.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4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2195" y="448962"/>
            <a:ext cx="1002166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Updates </a:t>
            </a:r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 Professional Development</a:t>
            </a:r>
          </a:p>
          <a:p>
            <a:endParaRPr lang="en-US" dirty="0" smtClean="0"/>
          </a:p>
          <a:p>
            <a:r>
              <a:rPr lang="en-US" b="1" dirty="0" smtClean="0"/>
              <a:t>Xxx and xxx</a:t>
            </a:r>
            <a:endParaRPr lang="en-US" b="1" dirty="0" smtClean="0"/>
          </a:p>
          <a:p>
            <a:r>
              <a:rPr lang="en-US" dirty="0" smtClean="0"/>
              <a:t>Chapter </a:t>
            </a:r>
            <a:r>
              <a:rPr lang="en-US" dirty="0" smtClean="0"/>
              <a:t>xx Professional </a:t>
            </a:r>
            <a:r>
              <a:rPr lang="en-US" dirty="0" smtClean="0"/>
              <a:t>Development Committee Co-Chairs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Add info……</a:t>
            </a:r>
            <a:endParaRPr lang="en-US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38" y="4643052"/>
            <a:ext cx="1905000" cy="19050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1859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2195" y="448962"/>
            <a:ext cx="100216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Updates </a:t>
            </a:r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 Professional Development</a:t>
            </a:r>
          </a:p>
          <a:p>
            <a:endParaRPr lang="en-US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xxxxxx</a:t>
            </a:r>
            <a:endParaRPr lang="en-US" dirty="0" smtClean="0"/>
          </a:p>
          <a:p>
            <a:endParaRPr lang="en-US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30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346" y="263610"/>
            <a:ext cx="1002166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Professional Designations </a:t>
            </a:r>
            <a:endParaRPr lang="en-US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 smtClean="0"/>
          </a:p>
          <a:p>
            <a:r>
              <a:rPr lang="en-US" dirty="0" err="1" smtClean="0"/>
              <a:t>IRWA</a:t>
            </a:r>
            <a:r>
              <a:rPr lang="en-US" dirty="0" smtClean="0"/>
              <a:t> </a:t>
            </a:r>
            <a:r>
              <a:rPr lang="en-US" dirty="0"/>
              <a:t>offers two career paths for Right of Way Professionals: A generalist path and a specialist path. Certifications can be achieved as either a generalist or as specialist. 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Industry Path </a:t>
            </a:r>
            <a:r>
              <a:rPr lang="en-US" dirty="0" smtClean="0"/>
              <a:t>– Earn the </a:t>
            </a:r>
            <a:r>
              <a:rPr lang="en-US" dirty="0" err="1" smtClean="0"/>
              <a:t>RWA</a:t>
            </a:r>
            <a:r>
              <a:rPr lang="en-US" dirty="0" smtClean="0"/>
              <a:t>, </a:t>
            </a:r>
            <a:r>
              <a:rPr lang="en-US" dirty="0" err="1" smtClean="0"/>
              <a:t>RWP</a:t>
            </a:r>
            <a:r>
              <a:rPr lang="en-US" dirty="0" smtClean="0"/>
              <a:t> and SR/WA designations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Oil &amp;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Electric &amp; Utility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Industry Generalist</a:t>
            </a:r>
          </a:p>
          <a:p>
            <a:endParaRPr lang="en-US" dirty="0" smtClean="0"/>
          </a:p>
          <a:p>
            <a:r>
              <a:rPr lang="en-US" u="sng" dirty="0" smtClean="0"/>
              <a:t>Specialist Certifications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R/W-AC Appraisal Certification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R/W-AMC </a:t>
            </a:r>
            <a:r>
              <a:rPr lang="en-US" dirty="0"/>
              <a:t>Asset/Property Management Certification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R/W-NAC </a:t>
            </a:r>
            <a:r>
              <a:rPr lang="en-US" dirty="0"/>
              <a:t>Negotiation and Acquisition Certification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R/W-</a:t>
            </a:r>
            <a:r>
              <a:rPr lang="en-US" dirty="0" err="1" smtClean="0"/>
              <a:t>RAC</a:t>
            </a:r>
            <a:r>
              <a:rPr lang="en-US" dirty="0" smtClean="0"/>
              <a:t> </a:t>
            </a:r>
            <a:r>
              <a:rPr lang="en-US" dirty="0"/>
              <a:t>Relocation Assistance Certification </a:t>
            </a:r>
            <a:r>
              <a:rPr lang="en-US" dirty="0" smtClean="0"/>
              <a:t>Plus: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R/W-</a:t>
            </a:r>
            <a:r>
              <a:rPr lang="en-US" dirty="0" err="1"/>
              <a:t>URAC</a:t>
            </a:r>
            <a:r>
              <a:rPr lang="en-US" dirty="0"/>
              <a:t> Uniform Act </a:t>
            </a:r>
            <a:r>
              <a:rPr lang="en-US" dirty="0" smtClean="0"/>
              <a:t>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R/W-EC Environmental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r>
              <a:rPr lang="en-US" dirty="0" err="1" smtClean="0"/>
              <a:t>IRWA's</a:t>
            </a:r>
            <a:r>
              <a:rPr lang="en-US" dirty="0" smtClean="0"/>
              <a:t> </a:t>
            </a:r>
            <a:r>
              <a:rPr lang="en-US" dirty="0"/>
              <a:t>premier designation, the </a:t>
            </a:r>
            <a:r>
              <a:rPr lang="en-US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SR/WA </a:t>
            </a:r>
            <a:r>
              <a:rPr lang="en-US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Senior Right of Way Professional</a:t>
            </a:r>
            <a:r>
              <a:rPr lang="en-US" dirty="0"/>
              <a:t>, is the highest achievement for the right of way professional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5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488" y="749643"/>
            <a:ext cx="93540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Chapter hosted IRWA Classroom Courses</a:t>
            </a:r>
            <a:endParaRPr lang="en-US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b="1" dirty="0" smtClean="0"/>
              <a:t>Our Education Chair – </a:t>
            </a:r>
            <a:r>
              <a:rPr lang="en-US" b="1" dirty="0" err="1" smtClean="0"/>
              <a:t>xxxxxx</a:t>
            </a:r>
            <a:endParaRPr lang="en-US" dirty="0" smtClean="0"/>
          </a:p>
          <a:p>
            <a:endParaRPr lang="en-US" b="1" dirty="0" smtClean="0"/>
          </a:p>
          <a:p>
            <a:pPr algn="ctr"/>
            <a:r>
              <a:rPr lang="en-US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there a class you’d like to take?  Let us know!  </a:t>
            </a:r>
          </a:p>
          <a:p>
            <a:pPr algn="ctr"/>
            <a:r>
              <a:rPr lang="en-US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you have a venue to host classes? 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b="1" dirty="0" smtClean="0"/>
              <a:t>Steps to hold a class here in Chapter </a:t>
            </a:r>
            <a:r>
              <a:rPr lang="en-US" b="1" dirty="0" smtClean="0"/>
              <a:t>xx</a:t>
            </a:r>
            <a:endParaRPr lang="en-US" b="1" dirty="0" smtClean="0"/>
          </a:p>
          <a:p>
            <a:r>
              <a:rPr lang="en-US" i="1" dirty="0" smtClean="0"/>
              <a:t>Working with </a:t>
            </a:r>
            <a:r>
              <a:rPr lang="en-US" i="1" dirty="0" smtClean="0"/>
              <a:t>the Education Chair</a:t>
            </a:r>
            <a:r>
              <a:rPr lang="en-US" dirty="0" smtClean="0"/>
              <a:t>: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Select course and check to see that it isn’t already being offered nearby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Go to “Class Scheduling Resources” at </a:t>
            </a:r>
            <a:r>
              <a:rPr lang="en-US" dirty="0" smtClean="0">
                <a:hlinkClick r:id="rId2"/>
              </a:rPr>
              <a:t>www.irwaonline.org</a:t>
            </a:r>
            <a:r>
              <a:rPr lang="en-US" dirty="0" smtClean="0"/>
              <a:t> to see the CLIMB certified instructors for that course, Lisa will contact instructors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Identify a venue and dates for the class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Identify your Course Coordinator – </a:t>
            </a:r>
            <a:r>
              <a:rPr lang="en-US" u="sng" dirty="0" smtClean="0"/>
              <a:t>this could be you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Education Chair will </a:t>
            </a:r>
            <a:r>
              <a:rPr lang="en-US" dirty="0" smtClean="0"/>
              <a:t>help you with </a:t>
            </a:r>
            <a:r>
              <a:rPr lang="en-US" dirty="0"/>
              <a:t>the Course Sponsorship Marketing Agreement (CSMA)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CSMA approved by IRWA HQ, we can begin marketing the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706" y="2319678"/>
            <a:ext cx="2610247" cy="18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416" y="383027"/>
            <a:ext cx="935406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Being a course </a:t>
            </a:r>
            <a:r>
              <a:rPr lang="en-US" sz="2800" b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coordinator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5"/>
                </a:solidFill>
              </a:rPr>
              <a:t>Step </a:t>
            </a:r>
            <a:r>
              <a:rPr lang="en-US" b="1" dirty="0">
                <a:solidFill>
                  <a:schemeClr val="accent5"/>
                </a:solidFill>
              </a:rPr>
              <a:t>1 – Get Certified as a Course Coordinator!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IRWA Course Coordinator Certification Training Program is designed to provide you with information regarding your responsibilities before, during and after a class presentation.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Found through the IRWA University – link through “Education” on the IRWA website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chemeClr val="accent5"/>
                </a:solidFill>
              </a:rPr>
              <a:t>Step </a:t>
            </a:r>
            <a:r>
              <a:rPr lang="en-US" b="1" dirty="0" smtClean="0">
                <a:solidFill>
                  <a:schemeClr val="accent5"/>
                </a:solidFill>
              </a:rPr>
              <a:t>2 </a:t>
            </a:r>
            <a:r>
              <a:rPr lang="en-US" b="1" dirty="0">
                <a:solidFill>
                  <a:schemeClr val="accent5"/>
                </a:solidFill>
              </a:rPr>
              <a:t>– </a:t>
            </a:r>
            <a:r>
              <a:rPr lang="en-US" b="1" dirty="0" smtClean="0">
                <a:solidFill>
                  <a:schemeClr val="accent5"/>
                </a:solidFill>
              </a:rPr>
              <a:t>Work with Chapter Leadership to get a class scheduled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CSMA approved – sign and submit your Course Coordinator Agreement to HQ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Create marketing materials, follow up on marketing efforts… get it on our website and in the newsletter.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Chapter President will send out emails to members about the class.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Respond to questions about the class and logistics, hotel, transportation,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Order materials based on projected attendance.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Day of the class: Bring materials, room set-up, coordinate with the instructor on day’s schedule and venue, bring snacks, complete roster and sign-in sheets, distribute course materials and evaluation sheets…</a:t>
            </a:r>
            <a:endParaRPr lang="en-US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17" y="483934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9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437" y="2018271"/>
            <a:ext cx="93540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The Leadership Institute </a:t>
            </a:r>
            <a:endParaRPr lang="en-US" b="1" dirty="0" smtClean="0">
              <a:solidFill>
                <a:schemeClr val="accent5"/>
              </a:solidFill>
            </a:endParaRPr>
          </a:p>
          <a:p>
            <a:r>
              <a:rPr lang="en-US" sz="1400" dirty="0" smtClean="0"/>
              <a:t>The </a:t>
            </a:r>
            <a:r>
              <a:rPr lang="en-US" sz="1400" dirty="0"/>
              <a:t>goal of the Leadership Institute is to establish a pipeline of qualified leaders at the international, </a:t>
            </a:r>
            <a:r>
              <a:rPr lang="en-US" sz="1400" dirty="0" smtClean="0"/>
              <a:t>regional </a:t>
            </a:r>
            <a:r>
              <a:rPr lang="en-US" sz="1400" dirty="0"/>
              <a:t>and chapter levels, while delivering personal and professional value to each of our members as they build and advance in their careers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FREE Online courses (for </a:t>
            </a:r>
            <a:r>
              <a:rPr lang="en-US" sz="1400" dirty="0" err="1" smtClean="0"/>
              <a:t>IRWA</a:t>
            </a:r>
            <a:r>
              <a:rPr lang="en-US" sz="1400" dirty="0" smtClean="0"/>
              <a:t> members)  </a:t>
            </a:r>
            <a:r>
              <a:rPr lang="en-US" sz="1400" dirty="0"/>
              <a:t>approved for up to 16 continuing education credits for IRWA recertification only.</a:t>
            </a:r>
          </a:p>
          <a:p>
            <a:r>
              <a:rPr lang="en-US" sz="1400" dirty="0"/>
              <a:t>Found through the IRWA University – link through “Education” on the IRWA website.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chemeClr val="accent5"/>
                </a:solidFill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Leaders Make Change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Motivating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Make Meeting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Delegation and Empowerment</a:t>
            </a:r>
            <a:endParaRPr lang="en-US" sz="1400" dirty="0"/>
          </a:p>
          <a:p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50" y="449219"/>
            <a:ext cx="881062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54" y="3634098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9705" y="642553"/>
            <a:ext cx="93540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events</a:t>
            </a:r>
          </a:p>
          <a:p>
            <a:pPr algn="ctr"/>
            <a:endParaRPr lang="en-US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Chapter Lunches</a:t>
            </a:r>
          </a:p>
          <a:p>
            <a:r>
              <a:rPr lang="en-US" b="1" dirty="0" smtClean="0"/>
              <a:t>Classes</a:t>
            </a:r>
          </a:p>
          <a:p>
            <a:r>
              <a:rPr lang="en-US" b="1" dirty="0" smtClean="0"/>
              <a:t>Region Forum</a:t>
            </a:r>
            <a:endParaRPr lang="en-US" b="1" dirty="0"/>
          </a:p>
          <a:p>
            <a:r>
              <a:rPr lang="en-US" b="1" dirty="0" smtClean="0"/>
              <a:t>IRWA International Education Conference will be held in </a:t>
            </a:r>
            <a:r>
              <a:rPr lang="en-US" b="1" dirty="0" err="1" smtClean="0"/>
              <a:t>xxxxx</a:t>
            </a:r>
            <a:endParaRPr lang="en-US" dirty="0" smtClean="0"/>
          </a:p>
          <a:p>
            <a:pPr algn="ctr"/>
            <a:endParaRPr lang="en-US" sz="28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chemeClr val="accent5"/>
                </a:solidFill>
              </a:rPr>
              <a:t>CE credit of 1 hour can now be provided to members for our luncheons that include an educational component.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7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9002" y="1062681"/>
            <a:ext cx="935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439" y="868965"/>
            <a:ext cx="4755420" cy="17283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7741" y="2274838"/>
            <a:ext cx="69362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Our </a:t>
            </a:r>
            <a:r>
              <a:rPr lang="en-US" b="1" dirty="0">
                <a:solidFill>
                  <a:srgbClr val="000000"/>
                </a:solidFill>
              </a:rPr>
              <a:t>Purpose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5"/>
                </a:solidFill>
              </a:rPr>
              <a:t>We improve people's quality of life through infrastructure development.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Our Mission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5"/>
                </a:solidFill>
              </a:rPr>
              <a:t>We empower professionals by elevating ethics, </a:t>
            </a:r>
            <a:r>
              <a:rPr lang="en-US" dirty="0" smtClean="0">
                <a:solidFill>
                  <a:schemeClr val="accent5"/>
                </a:solidFill>
              </a:rPr>
              <a:t>learning and </a:t>
            </a:r>
            <a:r>
              <a:rPr lang="en-US" dirty="0">
                <a:solidFill>
                  <a:schemeClr val="accent5"/>
                </a:solidFill>
              </a:rPr>
              <a:t>a standard of excellence within the global infrastructure real estate community.</a:t>
            </a:r>
          </a:p>
          <a:p>
            <a:endParaRPr lang="en-US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chemeClr val="accent4"/>
                </a:solidFill>
                <a:latin typeface="Century Gothic" panose="020B0502020202020204" pitchFamily="34" charset="0"/>
                <a:hlinkClick r:id="rId3"/>
              </a:rPr>
              <a:t>Play </a:t>
            </a:r>
            <a:r>
              <a:rPr lang="en-US" b="1" dirty="0" smtClean="0">
                <a:solidFill>
                  <a:schemeClr val="accent4"/>
                </a:solidFill>
                <a:latin typeface="Century Gothic" panose="020B0502020202020204" pitchFamily="34" charset="0"/>
                <a:hlinkClick r:id="rId3"/>
              </a:rPr>
              <a:t>Video</a:t>
            </a:r>
            <a:endParaRPr lang="en-US" b="1" dirty="0" smtClean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https://youtu.be/BlmOOYY_LBs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874" y="450601"/>
            <a:ext cx="3097036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9002" y="1062681"/>
            <a:ext cx="935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for being a valued Member of IRWA San Francisco Bay Area, Chapter </a:t>
            </a:r>
            <a:r>
              <a:rPr lang="en-US" b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x!</a:t>
            </a:r>
            <a:endParaRPr lang="en-US" b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4250" y="1738152"/>
            <a:ext cx="1837229" cy="1378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577" y="1618383"/>
            <a:ext cx="2298391" cy="1707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847" y="1553283"/>
            <a:ext cx="1438840" cy="2212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3511782"/>
            <a:ext cx="1590932" cy="2121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59" y="3511782"/>
            <a:ext cx="1784865" cy="1338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2004" y="3853071"/>
            <a:ext cx="1326089" cy="1994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83" y="1553283"/>
            <a:ext cx="2775236" cy="1561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24" y="4255932"/>
            <a:ext cx="1784842" cy="11889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2875" y="3511781"/>
            <a:ext cx="3675012" cy="2069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7771" y="1619743"/>
            <a:ext cx="1944273" cy="161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9002" y="1062681"/>
            <a:ext cx="935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7741" y="1385846"/>
            <a:ext cx="79345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IRWA includes </a:t>
            </a:r>
            <a:r>
              <a:rPr lang="en-US" dirty="0" smtClean="0">
                <a:solidFill>
                  <a:schemeClr val="accent5"/>
                </a:solidFill>
              </a:rPr>
              <a:t>Chapters in Canada, U.S., South Africa, Nigeria, Mexico, Australia and Saudi Arabia.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The U.S. and Canadian Chapters are divided in to 10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Regions.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Chapter </a:t>
            </a:r>
            <a:r>
              <a:rPr lang="en-US" dirty="0" smtClean="0">
                <a:solidFill>
                  <a:schemeClr val="accent5"/>
                </a:solidFill>
              </a:rPr>
              <a:t>x </a:t>
            </a:r>
            <a:r>
              <a:rPr lang="en-US" dirty="0" smtClean="0">
                <a:solidFill>
                  <a:schemeClr val="accent5"/>
                </a:solidFill>
              </a:rPr>
              <a:t>is part of Region </a:t>
            </a:r>
            <a:r>
              <a:rPr lang="en-US" dirty="0">
                <a:solidFill>
                  <a:schemeClr val="accent5"/>
                </a:solidFill>
              </a:rPr>
              <a:t>x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  <a:endParaRPr lang="en-US" dirty="0" smtClean="0">
              <a:solidFill>
                <a:schemeClr val="accent5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Our Region is represented by a Chair and Vice Chair: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xxxxxxx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25" name="Picture 1" descr="https://www.irwaonline.org/eweb/upload/buttons/region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19" y="1873599"/>
            <a:ext cx="34194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6775" y="3073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3521" y="387178"/>
            <a:ext cx="935406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IRWA </a:t>
            </a:r>
            <a:r>
              <a:rPr lang="en-US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Structure</a:t>
            </a:r>
          </a:p>
          <a:p>
            <a:pPr algn="ctr"/>
            <a:endParaRPr lang="en-US" b="1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b="1" dirty="0" smtClean="0"/>
              <a:t>International Executive Committee (IEC)</a:t>
            </a:r>
          </a:p>
          <a:p>
            <a:r>
              <a:rPr lang="en-US" sz="1400" i="1" dirty="0" smtClean="0"/>
              <a:t>Who &amp; what do they do…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/>
                </a:solidFill>
              </a:rPr>
              <a:t>Aimie L. Mims, SR/WA, R/W-AMC, R/W-NAC– </a:t>
            </a:r>
            <a:r>
              <a:rPr lang="en-US" sz="2000" dirty="0"/>
              <a:t>President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/>
                </a:solidFill>
              </a:rPr>
              <a:t>Sharon N. </a:t>
            </a:r>
            <a:r>
              <a:rPr lang="en-US" sz="2000" dirty="0" err="1">
                <a:solidFill>
                  <a:schemeClr val="accent5"/>
                </a:solidFill>
              </a:rPr>
              <a:t>Slauenwhite</a:t>
            </a:r>
            <a:r>
              <a:rPr lang="en-US" sz="2000" dirty="0">
                <a:solidFill>
                  <a:schemeClr val="accent5"/>
                </a:solidFill>
              </a:rPr>
              <a:t>, SR/WA – </a:t>
            </a:r>
            <a:r>
              <a:rPr lang="en-US" sz="2000" dirty="0"/>
              <a:t>President-Elect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/>
                </a:solidFill>
              </a:rPr>
              <a:t>Jacob D. Farrell, SR/WA– </a:t>
            </a:r>
            <a:r>
              <a:rPr lang="en-US" sz="2000" dirty="0"/>
              <a:t>Vice President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/>
                </a:solidFill>
              </a:rPr>
              <a:t>James A. Olschewski, SR/WA, R/W-NAC– </a:t>
            </a:r>
            <a:r>
              <a:rPr lang="en-US" sz="2000" dirty="0"/>
              <a:t>Treasurer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/>
                </a:solidFill>
              </a:rPr>
              <a:t>Judy Jones, SR/WA, R/W-AC, R/W-NAC– </a:t>
            </a:r>
            <a:r>
              <a:rPr lang="en-US" sz="2000" dirty="0"/>
              <a:t>Secretary</a:t>
            </a:r>
          </a:p>
          <a:p>
            <a:endParaRPr lang="en-US" sz="2000" i="1" dirty="0" smtClean="0"/>
          </a:p>
          <a:p>
            <a:pPr algn="ctr"/>
            <a:r>
              <a:rPr lang="en-US" sz="2000" b="1" i="1" dirty="0" smtClean="0"/>
              <a:t>Elected </a:t>
            </a:r>
            <a:r>
              <a:rPr lang="en-US" sz="2000" b="1" i="1" dirty="0" smtClean="0"/>
              <a:t>by you International Delegates at Annual Conference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/>
                </a:solidFill>
              </a:rPr>
              <a:t>Bradford Kuhn, Esq. – </a:t>
            </a:r>
            <a:r>
              <a:rPr lang="en-US" sz="2000" dirty="0"/>
              <a:t>General Counsel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/>
                </a:solidFill>
              </a:rPr>
              <a:t>Daniel Stekol– </a:t>
            </a:r>
            <a:r>
              <a:rPr lang="en-US" sz="2000" dirty="0"/>
              <a:t>Interim CEO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International Governing Council (</a:t>
            </a:r>
            <a:r>
              <a:rPr lang="en-US" b="1" dirty="0" err="1" smtClean="0"/>
              <a:t>IGC</a:t>
            </a:r>
            <a:r>
              <a:rPr lang="en-US" b="1" dirty="0" smtClean="0"/>
              <a:t>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IEC members plus our </a:t>
            </a:r>
            <a:r>
              <a:rPr lang="en-US" dirty="0" smtClean="0">
                <a:solidFill>
                  <a:srgbClr val="0070C0"/>
                </a:solidFill>
              </a:rPr>
              <a:t>Region </a:t>
            </a:r>
            <a:r>
              <a:rPr lang="en-US" dirty="0" smtClean="0">
                <a:solidFill>
                  <a:srgbClr val="0070C0"/>
                </a:solidFill>
              </a:rPr>
              <a:t>Chairs</a:t>
            </a:r>
          </a:p>
          <a:p>
            <a:r>
              <a:rPr lang="en-US" sz="1400" i="1" dirty="0" smtClean="0"/>
              <a:t>Who </a:t>
            </a:r>
            <a:r>
              <a:rPr lang="en-US" sz="1400" i="1" dirty="0"/>
              <a:t>&amp; what do they do</a:t>
            </a:r>
            <a:r>
              <a:rPr lang="en-US" sz="1400" i="1" dirty="0" smtClean="0"/>
              <a:t>…</a:t>
            </a:r>
            <a:endParaRPr lang="en-US" sz="1400" b="1" dirty="0"/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2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3521" y="387178"/>
            <a:ext cx="935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IRWA </a:t>
            </a:r>
            <a:r>
              <a:rPr lang="en-US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Structure</a:t>
            </a:r>
          </a:p>
          <a:p>
            <a:pPr algn="ctr"/>
            <a:endParaRPr lang="en-US" b="1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88" y="1171929"/>
            <a:ext cx="2616028" cy="1138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4159" y="2351903"/>
            <a:ext cx="205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Members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717378">
            <a:off x="7248505" y="3204409"/>
            <a:ext cx="1383956" cy="37070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45387" y="1663804"/>
            <a:ext cx="1383956" cy="37070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4523" y="2509664"/>
            <a:ext cx="247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Directors</a:t>
            </a:r>
            <a:endParaRPr lang="en-US" dirty="0"/>
          </a:p>
        </p:txBody>
      </p:sp>
      <p:sp>
        <p:nvSpPr>
          <p:cNvPr id="8" name="AutoShape 2" descr="Image result for Board memb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143" y="3429456"/>
            <a:ext cx="2419350" cy="188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7480" y="5363739"/>
            <a:ext cx="408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International Executive Committee (IEC)</a:t>
            </a:r>
          </a:p>
        </p:txBody>
      </p:sp>
      <p:pic>
        <p:nvPicPr>
          <p:cNvPr id="1030" name="Picture 6" descr="Image result for two people shaking h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25" y="3820304"/>
            <a:ext cx="1799379" cy="16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66771" y="5472974"/>
            <a:ext cx="205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 Chairs</a:t>
            </a:r>
            <a:endParaRPr lang="en-US" dirty="0"/>
          </a:p>
        </p:txBody>
      </p:sp>
      <p:pic>
        <p:nvPicPr>
          <p:cNvPr id="1032" name="Picture 8" descr="Image result for two people wor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01" y="1286858"/>
            <a:ext cx="1867776" cy="12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8808825">
            <a:off x="4185855" y="3244106"/>
            <a:ext cx="1383956" cy="3707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29343" y="3359603"/>
            <a:ext cx="205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Nominate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92382" y="2032103"/>
            <a:ext cx="205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14524" y="3396298"/>
            <a:ext cx="205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9575" y="411891"/>
            <a:ext cx="935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IRWA </a:t>
            </a:r>
            <a:r>
              <a:rPr lang="en-US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Structure</a:t>
            </a:r>
          </a:p>
          <a:p>
            <a:pPr algn="ctr"/>
            <a:endParaRPr lang="en-US" b="1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636267"/>
              </p:ext>
            </p:extLst>
          </p:nvPr>
        </p:nvGraphicFramePr>
        <p:xfrm>
          <a:off x="1219199" y="1335221"/>
          <a:ext cx="9894312" cy="340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578"/>
                <a:gridCol w="2473578"/>
                <a:gridCol w="2473578"/>
                <a:gridCol w="2473578"/>
              </a:tblGrid>
              <a:tr h="835327">
                <a:tc gridSpan="4"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Committees and Communities of Practice</a:t>
                      </a:r>
                    </a:p>
                    <a:p>
                      <a:pPr algn="l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Who &amp; what do they do…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7444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International Service Committees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Ethics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Nominations &amp; Elections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The Partnership for Infrastructure Professional Education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Credentialing Committee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Finance</a:t>
                      </a:r>
                    </a:p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International Industry Committees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Electric &amp; Utilities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International Public Agencies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Oil &amp; Gas Pipelines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Transportation</a:t>
                      </a:r>
                    </a:p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Discipline Communities of Practice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Asset Management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Environment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Relocation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Survey &amp; Engineering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Valuation</a:t>
                      </a:r>
                    </a:p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Working Groups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Relations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Young</a:t>
                      </a:r>
                      <a:r>
                        <a:rPr lang="en-US" sz="1400" kern="1200" baseline="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Professionals</a:t>
                      </a:r>
                      <a:endParaRPr lang="en-US" sz="1400" kern="1200" dirty="0" smtClean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1" y="5750272"/>
            <a:ext cx="315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How do I get involved?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555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1207" y="517235"/>
            <a:ext cx="935406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the RWIEF</a:t>
            </a:r>
            <a:r>
              <a:rPr lang="en-US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/>
              <a:t>Right </a:t>
            </a:r>
            <a:r>
              <a:rPr lang="en-US" sz="2400" b="1" dirty="0"/>
              <a:t>of Way International Education </a:t>
            </a:r>
            <a:r>
              <a:rPr lang="en-US" sz="2400" b="1" dirty="0" smtClean="0"/>
              <a:t>Foundation</a:t>
            </a:r>
          </a:p>
          <a:p>
            <a:pPr algn="ctr"/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2"/>
                </a:solidFill>
              </a:rPr>
              <a:t>It all started in </a:t>
            </a:r>
            <a:r>
              <a:rPr lang="en-US" b="1" i="1" dirty="0">
                <a:solidFill>
                  <a:schemeClr val="accent2"/>
                </a:solidFill>
              </a:rPr>
              <a:t>1972, </a:t>
            </a:r>
            <a:r>
              <a:rPr lang="en-US" b="1" i="1" dirty="0" smtClean="0">
                <a:solidFill>
                  <a:schemeClr val="accent2"/>
                </a:solidFill>
              </a:rPr>
              <a:t>with the publishing of the </a:t>
            </a:r>
            <a:r>
              <a:rPr lang="en-US" b="1" i="1" dirty="0">
                <a:solidFill>
                  <a:schemeClr val="accent2"/>
                </a:solidFill>
              </a:rPr>
              <a:t>seminal text, “The Principles of Right of Way</a:t>
            </a:r>
            <a:r>
              <a:rPr lang="en-US" b="1" i="1" dirty="0" smtClean="0">
                <a:solidFill>
                  <a:schemeClr val="accent2"/>
                </a:solidFill>
              </a:rPr>
              <a:t>.”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purpose </a:t>
            </a:r>
            <a:r>
              <a:rPr lang="en-US" dirty="0" smtClean="0"/>
              <a:t>to fund right </a:t>
            </a:r>
            <a:r>
              <a:rPr lang="en-US" dirty="0"/>
              <a:t>of way education </a:t>
            </a:r>
            <a:r>
              <a:rPr lang="en-US" dirty="0" smtClean="0"/>
              <a:t>initiatives.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Continuing </a:t>
            </a:r>
            <a:r>
              <a:rPr lang="en-US" dirty="0"/>
              <a:t>education and professional development are essential to the growth and advancement of </a:t>
            </a:r>
            <a:r>
              <a:rPr lang="en-US" dirty="0" smtClean="0"/>
              <a:t>the ROW profession.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Over </a:t>
            </a:r>
            <a:r>
              <a:rPr lang="en-US" dirty="0"/>
              <a:t>$1.2 million in </a:t>
            </a:r>
            <a:r>
              <a:rPr lang="en-US" dirty="0" smtClean="0"/>
              <a:t>assets.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Non-profit tax exempt </a:t>
            </a:r>
            <a:r>
              <a:rPr lang="en-US" dirty="0" smtClean="0"/>
              <a:t>corporation.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</a:t>
            </a:r>
            <a:r>
              <a:rPr lang="en-US" dirty="0" smtClean="0"/>
              <a:t>unding </a:t>
            </a:r>
            <a:r>
              <a:rPr lang="en-US" dirty="0"/>
              <a:t>has been allocated to projects that fall within these categories: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New </a:t>
            </a:r>
            <a:r>
              <a:rPr lang="en-US" dirty="0"/>
              <a:t>Course </a:t>
            </a:r>
            <a:r>
              <a:rPr lang="en-US" dirty="0" smtClean="0"/>
              <a:t>development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Revamping of existing courses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Web-based training programs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Educational summits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Career development and outreach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Most recently, your Chapter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xx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donated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$xx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to RWIEF at the Annual Education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onference.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674" y="4105903"/>
            <a:ext cx="1713093" cy="11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3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6160" y="402657"/>
            <a:ext cx="86123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Scholarship Program Information</a:t>
            </a:r>
            <a:endParaRPr lang="en-US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i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dirty="0"/>
              <a:t>Funded by the </a:t>
            </a:r>
            <a:r>
              <a:rPr lang="en-US" dirty="0" smtClean="0"/>
              <a:t>RWIEF, </a:t>
            </a:r>
            <a:r>
              <a:rPr lang="en-US" i="1" dirty="0" err="1" smtClean="0"/>
              <a:t>xxxxxx</a:t>
            </a:r>
            <a:r>
              <a:rPr lang="en-US" i="1" dirty="0" smtClean="0"/>
              <a:t>  new announcement coming soon similar to 40 for 40….</a:t>
            </a:r>
            <a:endParaRPr lang="en-US" i="1" dirty="0" smtClean="0"/>
          </a:p>
          <a:p>
            <a:endParaRPr lang="en-US" dirty="0"/>
          </a:p>
          <a:p>
            <a:r>
              <a:rPr lang="en-US" dirty="0" err="1"/>
              <a:t>RWIEF</a:t>
            </a:r>
            <a:r>
              <a:rPr lang="en-US" dirty="0"/>
              <a:t> Region Professional of the Year </a:t>
            </a:r>
            <a:r>
              <a:rPr lang="en-US" dirty="0" smtClean="0"/>
              <a:t>Scholarship - $500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 encourage </a:t>
            </a:r>
            <a:r>
              <a:rPr lang="en-US" dirty="0"/>
              <a:t>and provide incentives for region professionals to further their education by taking </a:t>
            </a:r>
            <a:r>
              <a:rPr lang="en-US" dirty="0" err="1"/>
              <a:t>IRWA</a:t>
            </a:r>
            <a:r>
              <a:rPr lang="en-US" dirty="0"/>
              <a:t> courses and/or attending the annual education </a:t>
            </a:r>
            <a:r>
              <a:rPr lang="en-US" dirty="0" smtClean="0"/>
              <a:t>conference.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Each region has its own selection </a:t>
            </a:r>
            <a:r>
              <a:rPr lang="en-US" dirty="0" smtClean="0"/>
              <a:t>process</a:t>
            </a:r>
          </a:p>
          <a:p>
            <a:endParaRPr lang="en-US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dirty="0" err="1"/>
              <a:t>SARPA</a:t>
            </a:r>
            <a:r>
              <a:rPr lang="en-US" dirty="0"/>
              <a:t> Scholarship Sponsored by the </a:t>
            </a:r>
            <a:r>
              <a:rPr lang="en-US" dirty="0" err="1"/>
              <a:t>RWIEF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awarded to active students (</a:t>
            </a:r>
            <a:r>
              <a:rPr lang="en-US" dirty="0" err="1"/>
              <a:t>IRWA</a:t>
            </a:r>
            <a:r>
              <a:rPr lang="en-US" dirty="0"/>
              <a:t> members or their family) majoring in a course of study related to the right of way or public works administration profession. </a:t>
            </a:r>
            <a:endParaRPr lang="en-US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Recipients are chosen every year by the International Nominations and Elections Committee. </a:t>
            </a:r>
            <a:endParaRPr lang="en-US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54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9002" y="1062681"/>
            <a:ext cx="9354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437" y="1062681"/>
            <a:ext cx="93540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Chapter xx </a:t>
            </a:r>
            <a:r>
              <a:rPr lang="en-US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Executive Board Leadership</a:t>
            </a:r>
          </a:p>
          <a:p>
            <a:endParaRPr lang="en-U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n w="0"/>
              </a:rPr>
              <a:t>President/International </a:t>
            </a:r>
            <a:r>
              <a:rPr lang="en-US" b="1" dirty="0" smtClean="0">
                <a:ln w="0"/>
              </a:rPr>
              <a:t>Director </a:t>
            </a:r>
            <a:r>
              <a:rPr lang="en-US" b="1" dirty="0" smtClean="0">
                <a:ln w="0"/>
              </a:rPr>
              <a:t>– </a:t>
            </a:r>
            <a:endParaRPr lang="en-US" b="1" dirty="0">
              <a:ln w="0"/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n w="0"/>
              </a:rPr>
              <a:t>Vice President/International Director –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n w="0"/>
              </a:rPr>
              <a:t>Treasurer –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n w="0"/>
              </a:rPr>
              <a:t>Secretary –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n w="0"/>
              </a:rPr>
              <a:t>Past </a:t>
            </a:r>
            <a:r>
              <a:rPr lang="en-US" b="1" dirty="0">
                <a:ln w="0"/>
              </a:rPr>
              <a:t>President – </a:t>
            </a:r>
            <a:endParaRPr lang="en-US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could be you………………………..</a:t>
            </a:r>
          </a:p>
          <a:p>
            <a:endParaRPr lang="en-US" dirty="0"/>
          </a:p>
          <a:p>
            <a:endParaRPr lang="en-U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92" y="4146361"/>
            <a:ext cx="5322915" cy="21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6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1294</Words>
  <Application>Microsoft Office PowerPoint</Application>
  <PresentationFormat>Widescreen</PresentationFormat>
  <Paragraphs>262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Office Theme</vt:lpstr>
      <vt:lpstr>The IRWA, Chapter xx &amp;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IRWA, Chapter 2 &amp; You!</dc:title>
  <dc:creator>Alesia Strauch</dc:creator>
  <cp:lastModifiedBy>Alesia Strauch</cp:lastModifiedBy>
  <cp:revision>55</cp:revision>
  <cp:lastPrinted>2017-09-13T16:50:15Z</cp:lastPrinted>
  <dcterms:created xsi:type="dcterms:W3CDTF">2017-08-11T19:22:28Z</dcterms:created>
  <dcterms:modified xsi:type="dcterms:W3CDTF">2019-10-23T16:54:05Z</dcterms:modified>
</cp:coreProperties>
</file>